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Lst>
  <p:sldSz cy="10058400" cx="7772400"/>
  <p:notesSz cx="6858000" cy="9144000"/>
  <p:embeddedFontLst>
    <p:embeddedFont>
      <p:font typeface="Halant"/>
      <p:regular r:id="rId24"/>
      <p:bold r:id="rId25"/>
    </p:embeddedFont>
    <p:embeddedFont>
      <p:font typeface="Inter"/>
      <p:regular r:id="rId26"/>
      <p:bold r:id="rId27"/>
      <p:italic r:id="rId28"/>
      <p:boldItalic r:id="rId29"/>
    </p:embeddedFont>
    <p:embeddedFont>
      <p:font typeface="Plus Jakarta Sans"/>
      <p:regular r:id="rId30"/>
      <p:bold r:id="rId31"/>
      <p:italic r:id="rId32"/>
      <p:boldItalic r:id="rId33"/>
    </p:embeddedFont>
    <p:embeddedFont>
      <p:font typeface="Plus Jakarta Sans Medium"/>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267532D-D1A3-431E-AC2E-A577BC420AB5}">
  <a:tblStyle styleId="{A267532D-D1A3-431E-AC2E-A577BC420AB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0A06595-7454-4AD7-8DCE-AE3A6BF0CCE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font" Target="fonts/Halant-regular.fntdata"/><Relationship Id="rId23" Type="http://schemas.openxmlformats.org/officeDocument/2006/relationships/slide" Target="slides/slide14.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Inter-regular.fntdata"/><Relationship Id="rId25" Type="http://schemas.openxmlformats.org/officeDocument/2006/relationships/font" Target="fonts/Halant-bold.fntdata"/><Relationship Id="rId28" Type="http://schemas.openxmlformats.org/officeDocument/2006/relationships/font" Target="fonts/Inter-italic.fntdata"/><Relationship Id="rId27"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bold.fntdata"/><Relationship Id="rId30" Type="http://schemas.openxmlformats.org/officeDocument/2006/relationships/font" Target="fonts/PlusJakartaSans-regular.fntdata"/><Relationship Id="rId11" Type="http://schemas.openxmlformats.org/officeDocument/2006/relationships/slide" Target="slides/slide2.xml"/><Relationship Id="rId33" Type="http://schemas.openxmlformats.org/officeDocument/2006/relationships/font" Target="fonts/PlusJakartaSans-boldItalic.fntdata"/><Relationship Id="rId10" Type="http://schemas.openxmlformats.org/officeDocument/2006/relationships/slide" Target="slides/slide1.xml"/><Relationship Id="rId32" Type="http://schemas.openxmlformats.org/officeDocument/2006/relationships/font" Target="fonts/PlusJakartaSans-italic.fntdata"/><Relationship Id="rId13" Type="http://schemas.openxmlformats.org/officeDocument/2006/relationships/slide" Target="slides/slide4.xml"/><Relationship Id="rId35" Type="http://schemas.openxmlformats.org/officeDocument/2006/relationships/font" Target="fonts/PlusJakartaSansMedium-bold.fntdata"/><Relationship Id="rId12" Type="http://schemas.openxmlformats.org/officeDocument/2006/relationships/slide" Target="slides/slide3.xml"/><Relationship Id="rId34" Type="http://schemas.openxmlformats.org/officeDocument/2006/relationships/font" Target="fonts/PlusJakartaSansMedium-regular.fntdata"/><Relationship Id="rId15" Type="http://schemas.openxmlformats.org/officeDocument/2006/relationships/slide" Target="slides/slide6.xml"/><Relationship Id="rId37" Type="http://schemas.openxmlformats.org/officeDocument/2006/relationships/font" Target="fonts/PlusJakartaSansMedium-boldItalic.fntdata"/><Relationship Id="rId14" Type="http://schemas.openxmlformats.org/officeDocument/2006/relationships/slide" Target="slides/slide5.xml"/><Relationship Id="rId36" Type="http://schemas.openxmlformats.org/officeDocument/2006/relationships/font" Target="fonts/PlusJakartaSansMedium-italic.fnt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1b0947e5b6_0_3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1b0947e5b6_0_3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26ff20665e_0_5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26ff20665e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26f22432d6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26f22432d6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26ff20665e_0_3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26ff20665e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326ff20665e_0_52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326ff20665e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326ff20665e_0_5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326ff20665e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26f22432d6_0_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26f22432d6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26ff20665e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26ff20665e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26ff20665e_0_9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26ff20665e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26ff20665e_0_4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26ff20665e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26ff20665e_0_3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26ff20665e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26ff20665e_0_4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26ff20665e_0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26ff20665e_0_4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326ff20665e_0_4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326ff20665e_0_39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26ff20665e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5.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4.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5uT_LSgWot0?feature=shared&amp;t=321" TargetMode="External"/><Relationship Id="rId6" Type="http://schemas.openxmlformats.org/officeDocument/2006/relationships/hyperlink" Target="https://www.aoc.gov/explore-capitol-campus/art/popay-statue#:~:text=The%20Statue&amp;text=The%20seven%2Dfoot%2Dhigh%20statue,frame%20clad%20in%20black%20granite." TargetMode="External"/><Relationship Id="rId7" Type="http://schemas.openxmlformats.org/officeDocument/2006/relationships/hyperlink" Target="https://indianpueblo.org/revolt/knotted-cord/"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i5QrtWv3qJM" TargetMode="External"/><Relationship Id="rId6" Type="http://schemas.openxmlformats.org/officeDocument/2006/relationships/hyperlink" Target="https://collections.artsmia.org/art/118537/un-sueno-de-santa-fe-ramon-jose-lopez" TargetMode="External"/><Relationship Id="rId7" Type="http://schemas.openxmlformats.org/officeDocument/2006/relationships/hyperlink" Target="https://youtu.be/QYYgBmPI-2c?feature=shared&amp;t=12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youtu.be/5uT_LSgWot0?feature=shared&amp;t=321" TargetMode="External"/><Relationship Id="rId6" Type="http://schemas.openxmlformats.org/officeDocument/2006/relationships/hyperlink" Target="https://www.aoc.gov/explore-capitol-campus/art/popay-statue#:~:text=The%20Statue&amp;text=The%20seven%2Dfoot%2Dhigh%20statue,frame%20clad%20in%20black%20granite." TargetMode="External"/><Relationship Id="rId7" Type="http://schemas.openxmlformats.org/officeDocument/2006/relationships/hyperlink" Target="https://indianpueblo.org/revolt/knotted-cord/"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i5QrtWv3qJM" TargetMode="External"/><Relationship Id="rId6" Type="http://schemas.openxmlformats.org/officeDocument/2006/relationships/hyperlink" Target="https://collections.artsmia.org/art/118537/un-sueno-de-santa-fe-ramon-jose-lopez" TargetMode="External"/><Relationship Id="rId7" Type="http://schemas.openxmlformats.org/officeDocument/2006/relationships/hyperlink" Target="https://collections.artsmia.org/art/118537/un-sueno-de-santa-fe-ramon-jose-lopez" TargetMode="External"/><Relationship Id="rId8" Type="http://schemas.openxmlformats.org/officeDocument/2006/relationships/hyperlink" Target="https://youtu.be/QYYgBmPI-2c?feature=shared&amp;t=127"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Pueblo Revolt</a:t>
            </a:r>
            <a:endParaRPr sz="1500">
              <a:latin typeface="Inter"/>
              <a:ea typeface="Inter"/>
              <a:cs typeface="Inter"/>
              <a:sym typeface="Inter"/>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93" name="Google Shape;193;p49"/>
          <p:cNvGraphicFramePr/>
          <p:nvPr/>
        </p:nvGraphicFramePr>
        <p:xfrm>
          <a:off x="351288" y="1801225"/>
          <a:ext cx="3000000" cy="3000000"/>
        </p:xfrm>
        <a:graphic>
          <a:graphicData uri="http://schemas.openxmlformats.org/drawingml/2006/table">
            <a:tbl>
              <a:tblPr>
                <a:noFill/>
                <a:tableStyleId>{A267532D-D1A3-431E-AC2E-A577BC420AB5}</a:tableStyleId>
              </a:tblPr>
              <a:tblGrid>
                <a:gridCol w="5006700"/>
                <a:gridCol w="2063125"/>
              </a:tblGrid>
              <a:tr h="76232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early 1600s, Spanish settlers arrived in the North American Southwest, bringing with them new religions, diseases, and ways of life. The Pueblo people, who lived in villages in present-day New Mexico, were forced to adapt to Spanish rule. One of the most significant changes was the imposition of Christianity. Spanish missionaries forcibly converted the Pueblo to Catholicism and replaced their traditional cultural and religious practices.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Pueblo people were also required to provide labor to the Spanish and give up many of their traditional ways of life. Over time, these pressures built up, and the Pueblo began to resist the Spanish. In 1680 that the tensions boiled over into full-scale rebellion.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spark for the revolt came from a man named Popé, a Tewa Pueblo leader. Popé had been imprisoned by the Spanish for practicing traditional religious ceremonies. After his release, he organized a plan to unite the different Pueblo tribes against the Spanish. Popé’s plan called for a coordinated uprising on August 10, 1680, in which all of the Pueblos would rise together to drive the Spanish out of New Mexico.</a:t>
                      </a:r>
                      <a:endParaRPr sz="1200">
                        <a:solidFill>
                          <a:schemeClr val="dk2"/>
                        </a:solidFill>
                        <a:latin typeface="Inter"/>
                        <a:ea typeface="Inter"/>
                        <a:cs typeface="Inter"/>
                        <a:sym typeface="Inter"/>
                      </a:endParaRPr>
                    </a:p>
                    <a:p>
                      <a:pPr indent="0" lvl="0" marL="0" rtl="0" algn="l">
                        <a:spcBef>
                          <a:spcPts val="0"/>
                        </a:spcBef>
                        <a:spcAft>
                          <a:spcPts val="0"/>
                        </a:spcAft>
                        <a:buClr>
                          <a:schemeClr val="dk2"/>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Popé sent out messages to all the Pueblo villages, telling them to prepare for the revolt. He used a system of knotted cords to communicate the dates and actions. These messages were sent across the region, rallying the different Pueblos to join in the rebellion. The Spanish, unaware of the planning, did not realize the danger until it was too late.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On August 10, 1680, the Pueblo people launched their attack. They killed many Spanish settlers, including priests and soldiers. The Pueblo destroyed Spanish buildings and churches, burning many of them to the ground. The Spanish were caught off guard, and many were forced to flee to the safety of nearby forts, including the town of Santa Fe.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his account of the event, a Spanish soldier named Francisco Vásquez wrote that "the Indians… came upon us in such great numbers that we could not defend ourselves" (Vásquez, 1681). The rebels also took control of the region’s food supplies, cutting off the Spanish from any resources.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How did the arrival of the Spanish impact the Pueblo people?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What led the Pueblo to resist Spanish rule?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Who was </a:t>
                      </a:r>
                      <a:r>
                        <a:rPr lang="en" sz="1200">
                          <a:solidFill>
                            <a:schemeClr val="dk1"/>
                          </a:solidFill>
                          <a:latin typeface="Inter"/>
                          <a:ea typeface="Inter"/>
                          <a:cs typeface="Inter"/>
                          <a:sym typeface="Inter"/>
                        </a:rPr>
                        <a:t>Popé?</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How did the Pueblo secretly organize the revolt?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E. </a:t>
                      </a:r>
                      <a:r>
                        <a:rPr lang="en" sz="1150">
                          <a:solidFill>
                            <a:schemeClr val="dk1"/>
                          </a:solidFill>
                          <a:latin typeface="Inter"/>
                          <a:ea typeface="Inter"/>
                          <a:cs typeface="Inter"/>
                          <a:sym typeface="Inter"/>
                        </a:rPr>
                        <a:t>What happened on August 10, 1980?</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F. </a:t>
                      </a:r>
                      <a:r>
                        <a:rPr lang="en" sz="1150">
                          <a:solidFill>
                            <a:schemeClr val="dk1"/>
                          </a:solidFill>
                          <a:latin typeface="Inter"/>
                          <a:ea typeface="Inter"/>
                          <a:cs typeface="Inter"/>
                          <a:sym typeface="Inter"/>
                        </a:rPr>
                        <a:t>What do you think will happen next?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194" name="Google Shape;194;p49"/>
          <p:cNvPicPr preferRelativeResize="0"/>
          <p:nvPr/>
        </p:nvPicPr>
        <p:blipFill>
          <a:blip r:embed="rId4">
            <a:alphaModFix/>
          </a:blip>
          <a:stretch>
            <a:fillRect/>
          </a:stretch>
        </p:blipFill>
        <p:spPr>
          <a:xfrm>
            <a:off x="570925" y="515525"/>
            <a:ext cx="1151179" cy="1133300"/>
          </a:xfrm>
          <a:prstGeom prst="rect">
            <a:avLst/>
          </a:prstGeom>
          <a:noFill/>
          <a:ln>
            <a:noFill/>
          </a:ln>
        </p:spPr>
      </p:pic>
      <p:sp>
        <p:nvSpPr>
          <p:cNvPr id="195" name="Google Shape;195;p49"/>
          <p:cNvSpPr txBox="1"/>
          <p:nvPr/>
        </p:nvSpPr>
        <p:spPr>
          <a:xfrm>
            <a:off x="1743925" y="578625"/>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5" name="Shape 305"/>
        <p:cNvGrpSpPr/>
        <p:nvPr/>
      </p:nvGrpSpPr>
      <p:grpSpPr>
        <a:xfrm>
          <a:off x="0" y="0"/>
          <a:ext cx="0" cy="0"/>
          <a:chOff x="0" y="0"/>
          <a:chExt cx="0" cy="0"/>
        </a:xfrm>
      </p:grpSpPr>
      <p:pic>
        <p:nvPicPr>
          <p:cNvPr id="306" name="Google Shape;306;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7" name="Google Shape;307;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8" name="Google Shape;308;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09" name="Google Shape;309;p58"/>
          <p:cNvGraphicFramePr/>
          <p:nvPr/>
        </p:nvGraphicFramePr>
        <p:xfrm>
          <a:off x="455300" y="2275500"/>
          <a:ext cx="3000000" cy="3000000"/>
        </p:xfrm>
        <a:graphic>
          <a:graphicData uri="http://schemas.openxmlformats.org/drawingml/2006/table">
            <a:tbl>
              <a:tblPr>
                <a:noFill/>
                <a:tableStyleId>{40A06595-7454-4AD7-8DCE-AE3A6BF0CCEA}</a:tableStyleId>
              </a:tblPr>
              <a:tblGrid>
                <a:gridCol w="6918375"/>
              </a:tblGrid>
              <a:tr h="431125">
                <a:tc>
                  <a:txBody>
                    <a:bodyPr/>
                    <a:lstStyle/>
                    <a:p>
                      <a:pPr indent="0" lvl="0" marL="0" rtl="0" algn="l">
                        <a:lnSpc>
                          <a:spcPct val="115000"/>
                        </a:lnSpc>
                        <a:spcBef>
                          <a:spcPts val="0"/>
                        </a:spcBef>
                        <a:spcAft>
                          <a:spcPts val="0"/>
                        </a:spcAft>
                        <a:buNone/>
                      </a:pPr>
                      <a:r>
                        <a:rPr b="1" lang="en" sz="1300">
                          <a:solidFill>
                            <a:srgbClr val="0F0F0F"/>
                          </a:solidFill>
                          <a:highlight>
                            <a:srgbClr val="FFFFFF"/>
                          </a:highlight>
                          <a:latin typeface="Halant"/>
                          <a:ea typeface="Halant"/>
                          <a:cs typeface="Halant"/>
                          <a:sym typeface="Halant"/>
                        </a:rPr>
                        <a:t>Toypurina: Rebelling Against the Mission System- </a:t>
                      </a:r>
                      <a:r>
                        <a:rPr b="1" lang="en" sz="1300">
                          <a:latin typeface="Halant"/>
                          <a:ea typeface="Halant"/>
                          <a:cs typeface="Halant"/>
                          <a:sym typeface="Halant"/>
                        </a:rPr>
                        <a:t>Video Transcript:</a:t>
                      </a:r>
                      <a:endParaRPr sz="1300">
                        <a:latin typeface="Halant"/>
                        <a:ea typeface="Halant"/>
                        <a:cs typeface="Halant"/>
                        <a:sym typeface="Halant"/>
                      </a:endParaRPr>
                    </a:p>
                    <a:p>
                      <a:pPr indent="0" lvl="0" marL="0" rtl="0" algn="l">
                        <a:spcBef>
                          <a:spcPts val="0"/>
                        </a:spcBef>
                        <a:spcAft>
                          <a:spcPts val="0"/>
                        </a:spcAft>
                        <a:buNone/>
                      </a:pPr>
                      <a:r>
                        <a:rPr lang="en" sz="1200">
                          <a:latin typeface="Inter"/>
                          <a:ea typeface="Inter"/>
                          <a:cs typeface="Inter"/>
                          <a:sym typeface="Inter"/>
                        </a:rPr>
                        <a:t> Imagine one day you were free to live life according to your own beliefs and customs, and the next, you were forced to worship a god you didn't believe in and adopt a whole new way of life.  That's what happened to a Tongva woman named Toypurina. But she didn't go down without a fight. Toypurina was born in 1760 in present day California in the village of Japchui, part of the wider Tongva community. When she was 11, she witnessed the arrival of Franciscan monks, who had come to convert the local people to Christianity on behalf of the Spanish Empire. Between 1772 and 1785, they baptized over 1,000 Tongva into the Catholic Church and renamed them Gabrielinos. Because of the changes brought by the monks, by the time Toypurina had reached her early 20s, her village was struggling to survive. But Toypurina had become a respected medicine woman, someone who people came to for help. One such person was Gabrielino Nicolás José, who proposed a plan to rebel against the Spanish colonists.  Toypurina convinced eight villages to join the rebellion, and they set out to destroy the San Gabriel Mission. But the Spanish had heard of their plan and laid a trap, capturing 21 people, many of whom were brutally whipped and sent back to their villages as examples. Toypurina was interrogated, but refused to sit, declaring, I hate the Padres and all of you for living here on my native soil. Cast by her Spanish captors as a kind of evil witch, she was tried for her part in the rebellion, forcibly converted to Christianity, and jailed for several years. The Spanish ultimately banished her to another mission, far away from her home. Today, Toypurina is revered by many as an Indigenous leader who sacrificed in defense of her people's way of life.  What other ways have Indigenous peoples advocated for their rights and freedoms in U.S. history?</a:t>
                      </a:r>
                      <a:endParaRPr sz="1200">
                        <a:latin typeface="Inter"/>
                        <a:ea typeface="Inter"/>
                        <a:cs typeface="Inter"/>
                        <a:sym typeface="Inter"/>
                      </a:endParaRPr>
                    </a:p>
                  </a:txBody>
                  <a:tcPr marT="91425" marB="91425" marR="91425" marL="91425"/>
                </a:tc>
              </a:tr>
            </a:tbl>
          </a:graphicData>
        </a:graphic>
      </p:graphicFrame>
      <p:sp>
        <p:nvSpPr>
          <p:cNvPr id="310" name="Google Shape;310;p58"/>
          <p:cNvSpPr txBox="1"/>
          <p:nvPr/>
        </p:nvSpPr>
        <p:spPr>
          <a:xfrm>
            <a:off x="455225" y="1405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New York Historical Society</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This video is adapted from the life story of Toypurina in the New York Historical Society’s Women &amp; the American Story curriculum. The video was produced by the New York Historical Society’s Teen Leaders interns in collaboration with the Untold project.</a:t>
            </a:r>
            <a:endParaRPr sz="1000">
              <a:solidFill>
                <a:schemeClr val="dk1"/>
              </a:solidFill>
              <a:latin typeface="Inter"/>
              <a:ea typeface="Inter"/>
              <a:cs typeface="Inter"/>
              <a:sym typeface="Inter"/>
            </a:endParaRPr>
          </a:p>
        </p:txBody>
      </p:sp>
      <p:sp>
        <p:nvSpPr>
          <p:cNvPr id="311" name="Google Shape;311;p5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 Topic 5</a:t>
            </a:r>
            <a:endParaRPr sz="1500">
              <a:solidFill>
                <a:schemeClr val="dk1"/>
              </a:solidFill>
              <a:latin typeface="Halant"/>
              <a:ea typeface="Halant"/>
              <a:cs typeface="Halant"/>
              <a:sym typeface="Halant"/>
            </a:endParaRPr>
          </a:p>
        </p:txBody>
      </p:sp>
      <p:pic>
        <p:nvPicPr>
          <p:cNvPr id="312" name="Google Shape;312;p5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313" name="Google Shape;313;p58"/>
          <p:cNvSpPr txBox="1"/>
          <p:nvPr/>
        </p:nvSpPr>
        <p:spPr>
          <a:xfrm>
            <a:off x="455300" y="1021000"/>
            <a:ext cx="691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5: Indigenous Resistance Art</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5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Inter"/>
                <a:ea typeface="Inter"/>
                <a:cs typeface="Inter"/>
                <a:sym typeface="Inter"/>
              </a:rPr>
              <a:t>What is the Context? - Pueblo Revolt (Exemplar)</a:t>
            </a:r>
            <a:endParaRPr sz="1500">
              <a:latin typeface="Inter"/>
              <a:ea typeface="Inter"/>
              <a:cs typeface="Inter"/>
              <a:sym typeface="Inter"/>
            </a:endParaRPr>
          </a:p>
        </p:txBody>
      </p:sp>
      <p:pic>
        <p:nvPicPr>
          <p:cNvPr id="319" name="Google Shape;319;p5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322" name="Google Shape;322;p59"/>
          <p:cNvGraphicFramePr/>
          <p:nvPr/>
        </p:nvGraphicFramePr>
        <p:xfrm>
          <a:off x="351288" y="1801225"/>
          <a:ext cx="3000000" cy="3000000"/>
        </p:xfrm>
        <a:graphic>
          <a:graphicData uri="http://schemas.openxmlformats.org/drawingml/2006/table">
            <a:tbl>
              <a:tblPr>
                <a:noFill/>
                <a:tableStyleId>{A267532D-D1A3-431E-AC2E-A577BC420AB5}</a:tableStyleId>
              </a:tblPr>
              <a:tblGrid>
                <a:gridCol w="5006700"/>
                <a:gridCol w="2063125"/>
              </a:tblGrid>
              <a:tr h="76232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the early 1600s, Spanish settlers arrived in the North American Southwest, bringing with them new religions, diseases, and ways of life. The Pueblo people, who lived in villages in present-day New Mexico, were forced to adapt to Spanish rule. One of the most significant changes was the imposition of Christianity. Spanish missionaries forcibly converted the Pueblo to Catholicism and replaced their traditional cultural and religious practices.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Pueblo people were also required to provide labor to the Spanish and give up many of their traditional ways of life. Over time, these pressures built up, and the Pueblo began to resist the Spanish. In 1680 that the tensions boiled over into full-scale rebellion.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spark for the revolt came from a man named Popé, a Tewa Pueblo leader. Popé had been imprisoned by the Spanish for practicing traditional religious ceremonies. After his release, he organized a plan to unite the different Pueblo tribes against the Spanish. Popé’s plan called for a coordinated uprising on August 10, 1680, in which all of the Pueblos would rise together to drive the Spanish out of New Mexico.</a:t>
                      </a:r>
                      <a:endParaRPr sz="1200">
                        <a:solidFill>
                          <a:schemeClr val="dk2"/>
                        </a:solidFill>
                        <a:latin typeface="Inter"/>
                        <a:ea typeface="Inter"/>
                        <a:cs typeface="Inter"/>
                        <a:sym typeface="Inter"/>
                      </a:endParaRPr>
                    </a:p>
                    <a:p>
                      <a:pPr indent="0" lvl="0" marL="0" rtl="0" algn="l">
                        <a:spcBef>
                          <a:spcPts val="0"/>
                        </a:spcBef>
                        <a:spcAft>
                          <a:spcPts val="0"/>
                        </a:spcAft>
                        <a:buClr>
                          <a:schemeClr val="dk2"/>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Popé sent out messages to all the Pueblo villages, telling them to prepare for the revolt. He used a system of knotted cords to communicate the dates and actions. These messages were sent across the region, rallying the different Pueblos to join in the rebellion. The Spanish, unaware of the planning, did not realize the danger until it was too late.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On August 10, 1680, the Pueblo people launched their attack. They killed many Spanish settlers, including priests and soldiers. The Pueblo destroyed Spanish buildings and churches, burning many of them to the ground. The Spanish were caught off guard, and many were forced to flee to the safety of nearby forts, including the town of Santa Fe.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his account of the event, a Spanish soldier named Francisco Vásquez wrote that "the Indians… came upon us in such great numbers that we could not defend ourselves" (Vásquez, 1681). The rebels also took control of the region’s food supplies, cutting off the Spanish from any resources.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A. </a:t>
                      </a:r>
                      <a:r>
                        <a:rPr lang="en" sz="1150">
                          <a:solidFill>
                            <a:schemeClr val="dk1"/>
                          </a:solidFill>
                          <a:latin typeface="Inter"/>
                          <a:ea typeface="Inter"/>
                          <a:cs typeface="Inter"/>
                          <a:sym typeface="Inter"/>
                        </a:rPr>
                        <a:t>How did the arrival of the Spanish impact the Pueblo people?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They were forced to convert to Catholicism and replace their traditions.</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B. </a:t>
                      </a:r>
                      <a:r>
                        <a:rPr lang="en" sz="1150">
                          <a:solidFill>
                            <a:schemeClr val="dk1"/>
                          </a:solidFill>
                          <a:latin typeface="Inter"/>
                          <a:ea typeface="Inter"/>
                          <a:cs typeface="Inter"/>
                          <a:sym typeface="Inter"/>
                        </a:rPr>
                        <a:t>What led the Pueblo to resist Spanish rule?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They were forced to provide labor and give up their culture?.</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C. </a:t>
                      </a:r>
                      <a:r>
                        <a:rPr lang="en" sz="1150">
                          <a:solidFill>
                            <a:schemeClr val="dk1"/>
                          </a:solidFill>
                          <a:latin typeface="Inter"/>
                          <a:ea typeface="Inter"/>
                          <a:cs typeface="Inter"/>
                          <a:sym typeface="Inter"/>
                        </a:rPr>
                        <a:t>Who was Popé?</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Popé was a Tewa Pueblo leader who organized the revolt after being imprisoned for practicing traditional ceremonies.</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D. </a:t>
                      </a:r>
                      <a:r>
                        <a:rPr lang="en" sz="1150">
                          <a:solidFill>
                            <a:schemeClr val="dk1"/>
                          </a:solidFill>
                          <a:latin typeface="Inter"/>
                          <a:ea typeface="Inter"/>
                          <a:cs typeface="Inter"/>
                          <a:sym typeface="Inter"/>
                        </a:rPr>
                        <a:t>How did the Pueblo secretly organize the revolt?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They sent messages using a system of knotted cords to communicate the details.</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E. </a:t>
                      </a:r>
                      <a:r>
                        <a:rPr lang="en" sz="1150">
                          <a:solidFill>
                            <a:schemeClr val="dk1"/>
                          </a:solidFill>
                          <a:latin typeface="Inter"/>
                          <a:ea typeface="Inter"/>
                          <a:cs typeface="Inter"/>
                          <a:sym typeface="Inter"/>
                        </a:rPr>
                        <a:t>What happened on August 10, 1980?</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They launched an attack, killing many Spanish settlers, destroying buildings and churches.</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dk1"/>
                          </a:solidFill>
                          <a:latin typeface="Inter"/>
                          <a:ea typeface="Inter"/>
                          <a:cs typeface="Inter"/>
                          <a:sym typeface="Inter"/>
                        </a:rPr>
                        <a:t>F. </a:t>
                      </a:r>
                      <a:r>
                        <a:rPr lang="en" sz="1150">
                          <a:solidFill>
                            <a:schemeClr val="dk1"/>
                          </a:solidFill>
                          <a:latin typeface="Inter"/>
                          <a:ea typeface="Inter"/>
                          <a:cs typeface="Inter"/>
                          <a:sym typeface="Inter"/>
                        </a:rPr>
                        <a:t>What do you think will happen next?</a:t>
                      </a:r>
                      <a:endParaRPr sz="115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50">
                          <a:solidFill>
                            <a:schemeClr val="accent1"/>
                          </a:solidFill>
                          <a:latin typeface="Inter"/>
                          <a:ea typeface="Inter"/>
                          <a:cs typeface="Inter"/>
                          <a:sym typeface="Inter"/>
                        </a:rPr>
                        <a:t>The Spanish may try to regroup and retake the area.</a:t>
                      </a:r>
                      <a:endParaRPr b="1" sz="115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pic>
        <p:nvPicPr>
          <p:cNvPr id="323" name="Google Shape;323;p59"/>
          <p:cNvPicPr preferRelativeResize="0"/>
          <p:nvPr/>
        </p:nvPicPr>
        <p:blipFill>
          <a:blip r:embed="rId4">
            <a:alphaModFix/>
          </a:blip>
          <a:stretch>
            <a:fillRect/>
          </a:stretch>
        </p:blipFill>
        <p:spPr>
          <a:xfrm>
            <a:off x="570925" y="515525"/>
            <a:ext cx="1151179" cy="1133300"/>
          </a:xfrm>
          <a:prstGeom prst="rect">
            <a:avLst/>
          </a:prstGeom>
          <a:noFill/>
          <a:ln>
            <a:noFill/>
          </a:ln>
        </p:spPr>
      </p:pic>
      <p:sp>
        <p:nvSpPr>
          <p:cNvPr id="324" name="Google Shape;324;p59"/>
          <p:cNvSpPr txBox="1"/>
          <p:nvPr/>
        </p:nvSpPr>
        <p:spPr>
          <a:xfrm>
            <a:off x="1743925" y="578625"/>
            <a:ext cx="56772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Contextualization &amp; Sourcing</a:t>
            </a:r>
            <a:endParaRPr b="1" sz="12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8" name="Shape 328"/>
        <p:cNvGrpSpPr/>
        <p:nvPr/>
      </p:nvGrpSpPr>
      <p:grpSpPr>
        <a:xfrm>
          <a:off x="0" y="0"/>
          <a:ext cx="0" cy="0"/>
          <a:chOff x="0" y="0"/>
          <a:chExt cx="0" cy="0"/>
        </a:xfrm>
      </p:grpSpPr>
      <p:sp>
        <p:nvSpPr>
          <p:cNvPr id="329" name="Google Shape;329;p6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sp>
        <p:nvSpPr>
          <p:cNvPr id="330" name="Google Shape;330;p6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31" name="Google Shape;331;p6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2" name="Google Shape;332;p6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33" name="Google Shape;333;p6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34" name="Google Shape;334;p60"/>
          <p:cNvSpPr txBox="1"/>
          <p:nvPr/>
        </p:nvSpPr>
        <p:spPr>
          <a:xfrm>
            <a:off x="976072" y="2488818"/>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500">
                <a:latin typeface="Inter"/>
                <a:ea typeface="Inter"/>
                <a:cs typeface="Inter"/>
                <a:sym typeface="Inter"/>
              </a:rPr>
              <a:t>The Pueblo Revolt</a:t>
            </a:r>
            <a:endParaRPr b="1" sz="1500">
              <a:latin typeface="Inter"/>
              <a:ea typeface="Inter"/>
              <a:cs typeface="Inter"/>
              <a:sym typeface="Inter"/>
            </a:endParaRPr>
          </a:p>
        </p:txBody>
      </p:sp>
      <p:sp>
        <p:nvSpPr>
          <p:cNvPr id="335" name="Google Shape;335;p6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Cultural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The Spanish brought Catholicism and other European cultural practices. They forced the Pueblo to reject traditional ways and assimilate to European ideals.</a:t>
            </a:r>
            <a:endParaRPr sz="1800">
              <a:solidFill>
                <a:schemeClr val="dk1"/>
              </a:solidFill>
              <a:latin typeface="Inter"/>
              <a:ea typeface="Inter"/>
              <a:cs typeface="Inter"/>
              <a:sym typeface="Inter"/>
            </a:endParaRPr>
          </a:p>
        </p:txBody>
      </p:sp>
      <p:sp>
        <p:nvSpPr>
          <p:cNvPr id="336" name="Google Shape;336;p6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Economic Context</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The Spanish forced the Pueblo to work for them through the encomienda system. The Pueblo had to provide labor and tribute to the Spanish.</a:t>
            </a:r>
            <a:endParaRPr sz="1800">
              <a:solidFill>
                <a:schemeClr val="dk1"/>
              </a:solidFill>
              <a:latin typeface="Inter"/>
              <a:ea typeface="Inter"/>
              <a:cs typeface="Inter"/>
              <a:sym typeface="Inter"/>
            </a:endParaRPr>
          </a:p>
        </p:txBody>
      </p:sp>
      <p:cxnSp>
        <p:nvCxnSpPr>
          <p:cNvPr id="337" name="Google Shape;337;p60"/>
          <p:cNvCxnSpPr>
            <a:stCxn id="334" idx="2"/>
            <a:endCxn id="338" idx="1"/>
          </p:cNvCxnSpPr>
          <p:nvPr/>
        </p:nvCxnSpPr>
        <p:spPr>
          <a:xfrm>
            <a:off x="1759372" y="3930018"/>
            <a:ext cx="2539800" cy="246000"/>
          </a:xfrm>
          <a:prstGeom prst="straightConnector1">
            <a:avLst/>
          </a:prstGeom>
          <a:noFill/>
          <a:ln cap="flat" cmpd="sng" w="9525">
            <a:solidFill>
              <a:schemeClr val="dk2"/>
            </a:solidFill>
            <a:prstDash val="solid"/>
            <a:round/>
            <a:headEnd len="med" w="med" type="none"/>
            <a:tailEnd len="med" w="med" type="triangle"/>
          </a:ln>
        </p:spPr>
      </p:cxnSp>
      <p:cxnSp>
        <p:nvCxnSpPr>
          <p:cNvPr id="339" name="Google Shape;339;p60"/>
          <p:cNvCxnSpPr>
            <a:stCxn id="334" idx="2"/>
            <a:endCxn id="335" idx="0"/>
          </p:cNvCxnSpPr>
          <p:nvPr/>
        </p:nvCxnSpPr>
        <p:spPr>
          <a:xfrm>
            <a:off x="1759372" y="3930018"/>
            <a:ext cx="334800" cy="1819800"/>
          </a:xfrm>
          <a:prstGeom prst="straightConnector1">
            <a:avLst/>
          </a:prstGeom>
          <a:noFill/>
          <a:ln cap="flat" cmpd="sng" w="9525">
            <a:solidFill>
              <a:schemeClr val="dk2"/>
            </a:solidFill>
            <a:prstDash val="solid"/>
            <a:round/>
            <a:headEnd len="med" w="med" type="none"/>
            <a:tailEnd len="med" w="med" type="triangle"/>
          </a:ln>
        </p:spPr>
      </p:cxnSp>
      <p:cxnSp>
        <p:nvCxnSpPr>
          <p:cNvPr id="340" name="Google Shape;340;p60"/>
          <p:cNvCxnSpPr>
            <a:stCxn id="334" idx="2"/>
            <a:endCxn id="336" idx="0"/>
          </p:cNvCxnSpPr>
          <p:nvPr/>
        </p:nvCxnSpPr>
        <p:spPr>
          <a:xfrm>
            <a:off x="1759372" y="3930018"/>
            <a:ext cx="3886200" cy="1819800"/>
          </a:xfrm>
          <a:prstGeom prst="straightConnector1">
            <a:avLst/>
          </a:prstGeom>
          <a:noFill/>
          <a:ln cap="flat" cmpd="sng" w="9525">
            <a:solidFill>
              <a:schemeClr val="dk2"/>
            </a:solidFill>
            <a:prstDash val="solid"/>
            <a:round/>
            <a:headEnd len="med" w="med" type="none"/>
            <a:tailEnd len="med" w="med" type="triangle"/>
          </a:ln>
        </p:spPr>
      </p:cxnSp>
      <p:sp>
        <p:nvSpPr>
          <p:cNvPr id="341" name="Google Shape;341;p60"/>
          <p:cNvSpPr txBox="1"/>
          <p:nvPr/>
        </p:nvSpPr>
        <p:spPr>
          <a:xfrm>
            <a:off x="469050" y="8007200"/>
            <a:ext cx="6830100" cy="13410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solidFill>
                  <a:schemeClr val="dk1"/>
                </a:solidFill>
                <a:latin typeface="Inter"/>
                <a:ea typeface="Inter"/>
                <a:cs typeface="Inter"/>
                <a:sym typeface="Inter"/>
              </a:rPr>
              <a:t>“</a:t>
            </a:r>
            <a:r>
              <a:rPr lang="en" sz="1300">
                <a:solidFill>
                  <a:schemeClr val="dk1"/>
                </a:solidFill>
                <a:latin typeface="Inter"/>
                <a:ea typeface="Inter"/>
                <a:cs typeface="Inter"/>
                <a:sym typeface="Inter"/>
              </a:rPr>
              <a:t>In order to best understand </a:t>
            </a:r>
            <a:r>
              <a:rPr b="1" lang="en" sz="1300" u="sng">
                <a:solidFill>
                  <a:schemeClr val="dk1"/>
                </a:solidFill>
                <a:latin typeface="Inter"/>
                <a:ea typeface="Inter"/>
                <a:cs typeface="Inter"/>
                <a:sym typeface="Inter"/>
              </a:rPr>
              <a:t>The Pueblo Revolt</a:t>
            </a:r>
            <a:r>
              <a:rPr lang="en" sz="1300">
                <a:solidFill>
                  <a:schemeClr val="dk1"/>
                </a:solidFill>
                <a:latin typeface="Inter"/>
                <a:ea typeface="Inter"/>
                <a:cs typeface="Inter"/>
                <a:sym typeface="Inter"/>
              </a:rPr>
              <a:t>, we must situate it in the following context: </a:t>
            </a:r>
            <a:r>
              <a:rPr b="1" lang="en" sz="1300">
                <a:solidFill>
                  <a:srgbClr val="E95C3D"/>
                </a:solidFill>
                <a:latin typeface="Inter"/>
                <a:ea typeface="Inter"/>
                <a:cs typeface="Inter"/>
                <a:sym typeface="Inter"/>
              </a:rPr>
              <a:t>The Pueblo Revolt of 1680 was fueled by geographic displacement, forced cultural assimilation, and economic exploitation. These created a situation in which the Pueblo tried to preserve their cultures and restore traditional ways.</a:t>
            </a:r>
            <a:endParaRPr b="1" sz="1200">
              <a:solidFill>
                <a:srgbClr val="E95C3D"/>
              </a:solidFill>
              <a:latin typeface="Inter"/>
              <a:ea typeface="Inter"/>
              <a:cs typeface="Inter"/>
              <a:sym typeface="Inter"/>
            </a:endParaRPr>
          </a:p>
          <a:p>
            <a:pPr indent="0" lvl="0" marL="0" rtl="0" algn="l">
              <a:lnSpc>
                <a:spcPct val="150000"/>
              </a:lnSpc>
              <a:spcBef>
                <a:spcPts val="0"/>
              </a:spcBef>
              <a:spcAft>
                <a:spcPts val="0"/>
              </a:spcAft>
              <a:buNone/>
            </a:pPr>
            <a:r>
              <a:t/>
            </a:r>
            <a:endParaRPr sz="1300">
              <a:latin typeface="Inter"/>
              <a:ea typeface="Inter"/>
              <a:cs typeface="Inter"/>
              <a:sym typeface="Inter"/>
            </a:endParaRPr>
          </a:p>
        </p:txBody>
      </p:sp>
      <p:pic>
        <p:nvPicPr>
          <p:cNvPr id="342" name="Google Shape;342;p60"/>
          <p:cNvPicPr preferRelativeResize="0"/>
          <p:nvPr/>
        </p:nvPicPr>
        <p:blipFill>
          <a:blip r:embed="rId5">
            <a:alphaModFix/>
          </a:blip>
          <a:stretch>
            <a:fillRect/>
          </a:stretch>
        </p:blipFill>
        <p:spPr>
          <a:xfrm>
            <a:off x="5100975" y="2091608"/>
            <a:ext cx="822875" cy="822875"/>
          </a:xfrm>
          <a:prstGeom prst="rect">
            <a:avLst/>
          </a:prstGeom>
          <a:noFill/>
          <a:ln>
            <a:noFill/>
          </a:ln>
        </p:spPr>
      </p:pic>
      <p:sp>
        <p:nvSpPr>
          <p:cNvPr id="343" name="Google Shape;343;p60"/>
          <p:cNvSpPr txBox="1"/>
          <p:nvPr/>
        </p:nvSpPr>
        <p:spPr>
          <a:xfrm>
            <a:off x="700475" y="1171800"/>
            <a:ext cx="6291600" cy="91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Using the “What is the Context?” - Pueblo Revolt Reading, consider the broader situation occurring in each of the following contexts. Explain the Geographic, Cultural, and Economic developments happening that fueled the Pueblo Revolt of 1680.</a:t>
            </a:r>
            <a:endParaRPr sz="1200">
              <a:solidFill>
                <a:schemeClr val="dk1"/>
              </a:solidFill>
              <a:latin typeface="Halant"/>
              <a:ea typeface="Halant"/>
              <a:cs typeface="Halant"/>
              <a:sym typeface="Halant"/>
            </a:endParaRPr>
          </a:p>
        </p:txBody>
      </p:sp>
      <p:sp>
        <p:nvSpPr>
          <p:cNvPr id="338" name="Google Shape;338;p60"/>
          <p:cNvSpPr txBox="1"/>
          <p:nvPr/>
        </p:nvSpPr>
        <p:spPr>
          <a:xfrm>
            <a:off x="4299150" y="3168275"/>
            <a:ext cx="2692800" cy="2015700"/>
          </a:xfrm>
          <a:prstGeom prst="rect">
            <a:avLst/>
          </a:prstGeom>
          <a:solidFill>
            <a:schemeClr val="lt1"/>
          </a:solid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Geographic Context</a:t>
            </a:r>
            <a:endParaRPr sz="18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sz="18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200">
                <a:solidFill>
                  <a:srgbClr val="E95C3D"/>
                </a:solidFill>
                <a:latin typeface="Inter"/>
                <a:ea typeface="Inter"/>
                <a:cs typeface="Inter"/>
                <a:sym typeface="Inter"/>
              </a:rPr>
              <a:t>In the 1600s, the Spanish established missions, forts, and towns on Pueblo lands. </a:t>
            </a:r>
            <a:endParaRPr sz="18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47" name="Shape 347"/>
        <p:cNvGrpSpPr/>
        <p:nvPr/>
      </p:nvGrpSpPr>
      <p:grpSpPr>
        <a:xfrm>
          <a:off x="0" y="0"/>
          <a:ext cx="0" cy="0"/>
          <a:chOff x="0" y="0"/>
          <a:chExt cx="0" cy="0"/>
        </a:xfrm>
      </p:grpSpPr>
      <p:pic>
        <p:nvPicPr>
          <p:cNvPr id="348" name="Google Shape;348;p6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9" name="Google Shape;349;p6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(Exemplar)</a:t>
            </a:r>
            <a:endParaRPr sz="1500">
              <a:solidFill>
                <a:schemeClr val="dk1"/>
              </a:solidFill>
              <a:latin typeface="Halant"/>
              <a:ea typeface="Halant"/>
              <a:cs typeface="Halant"/>
              <a:sym typeface="Halant"/>
            </a:endParaRPr>
          </a:p>
        </p:txBody>
      </p:sp>
      <p:pic>
        <p:nvPicPr>
          <p:cNvPr id="350" name="Google Shape;350;p61"/>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351" name="Google Shape;351;p6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2" name="Google Shape;352;p6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53" name="Google Shape;353;p61"/>
          <p:cNvSpPr txBox="1"/>
          <p:nvPr/>
        </p:nvSpPr>
        <p:spPr>
          <a:xfrm>
            <a:off x="412550" y="1312825"/>
            <a:ext cx="6947400" cy="738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acts of Indigenous Resistance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1: Context of the Pueblo Revolt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5"/>
              </a:rPr>
              <a:t>View Video</a:t>
            </a:r>
            <a:r>
              <a:rPr lang="en" sz="1200">
                <a:solidFill>
                  <a:schemeClr val="dk1"/>
                </a:solidFill>
                <a:latin typeface="Inter"/>
                <a:ea typeface="Inter"/>
                <a:cs typeface="Inter"/>
                <a:sym typeface="Inter"/>
              </a:rPr>
              <a:t> (Start at 5:21 and End at 9:54) - View transcript on the following pages.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specific ways that Indigenous peoples resisted Spanish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There were continuous revolts that included killing of priests and burning of churches.</a:t>
            </a:r>
            <a:r>
              <a:rPr b="1" lang="en" sz="1200">
                <a:solidFill>
                  <a:schemeClr val="accent1"/>
                </a:solidFill>
                <a:latin typeface="Inter"/>
                <a:ea typeface="Inter"/>
                <a:cs typeface="Inter"/>
                <a:sym typeface="Inter"/>
              </a:rPr>
              <a:t>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causes of the revolt?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chemeClr val="accent1"/>
                </a:solidFill>
                <a:latin typeface="Inter"/>
                <a:ea typeface="Inter"/>
                <a:cs typeface="Inter"/>
                <a:sym typeface="Inter"/>
              </a:rPr>
              <a:t>The fact that the Indigenous people killed priests, burned churches, and smashed church bells show that the revolt was about cultural preservation. Additionally, the famine and arrests of Pueblo leaders sparked the rebellion.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Organizing the Revolt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Read the brief excerpt on the following page about the role of the knotted cord in the Pueblo Revolt. Then, look at information about </a:t>
            </a:r>
            <a:r>
              <a:rPr lang="en" sz="1200" u="sng">
                <a:solidFill>
                  <a:schemeClr val="hlink"/>
                </a:solidFill>
                <a:latin typeface="Inter"/>
                <a:ea typeface="Inter"/>
                <a:cs typeface="Inter"/>
                <a:sym typeface="Inter"/>
                <a:hlinkClick r:id="rId6"/>
              </a:rPr>
              <a:t>Po’pay’s statue in Washington, D.C</a:t>
            </a:r>
            <a:r>
              <a:rPr lang="en" sz="1200">
                <a:solidFill>
                  <a:schemeClr val="dk1"/>
                </a:solidFill>
                <a:latin typeface="Inter"/>
                <a:ea typeface="Inter"/>
                <a:cs typeface="Inter"/>
                <a:sym typeface="Inter"/>
              </a:rPr>
              <a:t>. Then view </a:t>
            </a:r>
            <a:r>
              <a:rPr lang="en" sz="1200" u="sng">
                <a:solidFill>
                  <a:schemeClr val="hlink"/>
                </a:solidFill>
                <a:latin typeface="Inter"/>
                <a:ea typeface="Inter"/>
                <a:cs typeface="Inter"/>
                <a:sym typeface="Inter"/>
                <a:hlinkClick r:id="rId7"/>
              </a:rPr>
              <a:t>parts of the video</a:t>
            </a:r>
            <a:r>
              <a:rPr lang="en" sz="1200">
                <a:solidFill>
                  <a:schemeClr val="dk1"/>
                </a:solidFill>
                <a:latin typeface="Inter"/>
                <a:ea typeface="Inter"/>
                <a:cs typeface="Inter"/>
                <a:sym typeface="Inter"/>
              </a:rPr>
              <a:t> on how knotted cords were created.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knotted cord serve as a tool for communication and unity in the Pueblo Revolt?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 knotted cord allowed Pueblo leaders to count down the days until the uprising and ensured that all the Pueblos acted together on the same day, demonstrating unity and coordination.</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Po’pay honored with a statue in Washington, D.C.?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Po’pay is honored for his role as the organizer and leader of the Pueblo Revolt, which preserved Pueblo autonomy and culture. The statue symbolizes his significance as a historical figure and the enduring impact of the revolt.</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Topic 3: Significance of the Pueblo Revolt</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lasting effects did the Pueblo Revolt have on the sovereignty and culture of the Pueblo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revolt allowed the Pueblo people to remain on their lands, maintain much of their autonomy, and preserve their language and culture.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are modern activists and artists drawing inspiration from the Pueblo Revolt today?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are using it as a symbol of unity and resistance, creating films, art, and organizing movements to address issues like the removal of statues celebrating colonization.</a:t>
            </a:r>
            <a:endParaRPr sz="1200">
              <a:solidFill>
                <a:schemeClr val="dk1"/>
              </a:solidFill>
              <a:latin typeface="Inter"/>
              <a:ea typeface="Inter"/>
              <a:cs typeface="Inter"/>
              <a:sym typeface="Inter"/>
            </a:endParaRPr>
          </a:p>
        </p:txBody>
      </p:sp>
      <p:sp>
        <p:nvSpPr>
          <p:cNvPr id="354" name="Google Shape;354;p61"/>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8" name="Shape 358"/>
        <p:cNvGrpSpPr/>
        <p:nvPr/>
      </p:nvGrpSpPr>
      <p:grpSpPr>
        <a:xfrm>
          <a:off x="0" y="0"/>
          <a:ext cx="0" cy="0"/>
          <a:chOff x="0" y="0"/>
          <a:chExt cx="0" cy="0"/>
        </a:xfrm>
      </p:grpSpPr>
      <p:pic>
        <p:nvPicPr>
          <p:cNvPr id="359" name="Google Shape;359;p6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60" name="Google Shape;360;p62"/>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(Exemplar)</a:t>
            </a:r>
            <a:endParaRPr sz="1500">
              <a:solidFill>
                <a:schemeClr val="dk1"/>
              </a:solidFill>
              <a:latin typeface="Halant"/>
              <a:ea typeface="Halant"/>
              <a:cs typeface="Halant"/>
              <a:sym typeface="Halant"/>
            </a:endParaRPr>
          </a:p>
        </p:txBody>
      </p:sp>
      <p:pic>
        <p:nvPicPr>
          <p:cNvPr id="361" name="Google Shape;361;p62"/>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362" name="Google Shape;362;p6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3" name="Google Shape;363;p6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4" name="Google Shape;364;p62"/>
          <p:cNvSpPr txBox="1"/>
          <p:nvPr/>
        </p:nvSpPr>
        <p:spPr>
          <a:xfrm>
            <a:off x="412550" y="1312825"/>
            <a:ext cx="6947400" cy="4248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acts of Indigenous Resistance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Topic 4: Another Rebellion: Toypurina and the San Gabriel Mission</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View Video</a:t>
            </a:r>
            <a:r>
              <a:rPr lang="en" sz="1200">
                <a:solidFill>
                  <a:schemeClr val="dk1"/>
                </a:solidFill>
                <a:latin typeface="Inter"/>
                <a:ea typeface="Inter"/>
                <a:cs typeface="Inter"/>
                <a:sym typeface="Inter"/>
              </a:rPr>
              <a:t> - View transcript on the following pages.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Toypurina? What role did she play in resisting Spanish colonization?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Toypurina was a Tongva medicine woman born in 1760 in present-day California. She became a respected leader who helped organize a rebellion against Spanish colonists.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actions did the Spanish take against Toypurina and others involved in the rebellion?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Spanish brutally whipped many and sent them back to their villages as warnings. Toypurina was interrogated, forcibly converted to Christianity, and  jailed for several years.</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Topic 5: Indigenous Resistance Art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6"/>
              </a:rPr>
              <a:t>“Un Sueño de Santa Fe, Agosto 1680 (A Dream of Holy Faith, August 1680)”</a:t>
            </a:r>
            <a:r>
              <a:rPr lang="en" sz="1200">
                <a:solidFill>
                  <a:schemeClr val="dk1"/>
                </a:solidFill>
                <a:latin typeface="Inter"/>
                <a:ea typeface="Inter"/>
                <a:cs typeface="Inter"/>
                <a:sym typeface="Inter"/>
              </a:rPr>
              <a:t> by artist Ramón José López. Then </a:t>
            </a:r>
            <a:r>
              <a:rPr lang="en" sz="1200" u="sng">
                <a:solidFill>
                  <a:schemeClr val="hlink"/>
                </a:solidFill>
                <a:latin typeface="Inter"/>
                <a:ea typeface="Inter"/>
                <a:cs typeface="Inter"/>
                <a:sym typeface="Inter"/>
                <a:hlinkClick r:id="rId7"/>
              </a:rPr>
              <a:t>listen to an interview</a:t>
            </a:r>
            <a:r>
              <a:rPr lang="en" sz="1200">
                <a:solidFill>
                  <a:schemeClr val="dk1"/>
                </a:solidFill>
                <a:latin typeface="Inter"/>
                <a:ea typeface="Inter"/>
                <a:cs typeface="Inter"/>
                <a:sym typeface="Inter"/>
              </a:rPr>
              <a:t> with the artist. (Start at 2:07 and End at 4:37) View the transcript on the following pages.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chart below.</a:t>
            </a:r>
            <a:endParaRPr sz="1200">
              <a:solidFill>
                <a:schemeClr val="dk1"/>
              </a:solidFill>
              <a:latin typeface="Inter"/>
              <a:ea typeface="Inter"/>
              <a:cs typeface="Inter"/>
              <a:sym typeface="Inter"/>
            </a:endParaRPr>
          </a:p>
        </p:txBody>
      </p:sp>
      <p:sp>
        <p:nvSpPr>
          <p:cNvPr id="365" name="Google Shape;365;p62"/>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graphicFrame>
        <p:nvGraphicFramePr>
          <p:cNvPr id="366" name="Google Shape;366;p62"/>
          <p:cNvGraphicFramePr/>
          <p:nvPr/>
        </p:nvGraphicFramePr>
        <p:xfrm>
          <a:off x="324438" y="5580100"/>
          <a:ext cx="3000000" cy="3000000"/>
        </p:xfrm>
        <a:graphic>
          <a:graphicData uri="http://schemas.openxmlformats.org/drawingml/2006/table">
            <a:tbl>
              <a:tblPr>
                <a:noFill/>
                <a:tableStyleId>{40A06595-7454-4AD7-8DCE-AE3A6BF0CCEA}</a:tableStyleId>
              </a:tblPr>
              <a:tblGrid>
                <a:gridCol w="2349750"/>
                <a:gridCol w="2349750"/>
                <a:gridCol w="2349750"/>
              </a:tblGrid>
              <a:tr h="3810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see or hear that seems interesting or important?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What questions do you have about the artist or his work?</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the significance of works like those done by the artist?</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artist Ramón José López emphasizes the importance of learning about the Pueblo Revolt because it is often overlooked in school curricula.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Why does the artist call the painting "a dream" instead of trying to recreate an accurate historical depiction?</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Works like </a:t>
                      </a:r>
                      <a:r>
                        <a:rPr b="1" i="1" lang="en" sz="1200">
                          <a:solidFill>
                            <a:srgbClr val="E95C3D"/>
                          </a:solidFill>
                          <a:latin typeface="Inter"/>
                          <a:ea typeface="Inter"/>
                          <a:cs typeface="Inter"/>
                          <a:sym typeface="Inter"/>
                        </a:rPr>
                        <a:t>Un Sueño de Santa Fe</a:t>
                      </a:r>
                      <a:r>
                        <a:rPr b="1" lang="en" sz="1200">
                          <a:solidFill>
                            <a:srgbClr val="E95C3D"/>
                          </a:solidFill>
                          <a:latin typeface="Inter"/>
                          <a:ea typeface="Inter"/>
                          <a:cs typeface="Inter"/>
                          <a:sym typeface="Inter"/>
                        </a:rPr>
                        <a:t> are significant because they bring attention to overlooked historical events, like the Pueblo Revolt, and encourage reflection on the cultural dynamics of the past.</a:t>
                      </a:r>
                      <a:endParaRPr b="1" sz="13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sp>
        <p:nvSpPr>
          <p:cNvPr id="200" name="Google Shape;200;p5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Contextualization</a:t>
            </a:r>
            <a:endParaRPr sz="2500">
              <a:solidFill>
                <a:schemeClr val="dk1"/>
              </a:solidFill>
              <a:latin typeface="Plus Jakarta Sans"/>
              <a:ea typeface="Plus Jakarta Sans"/>
              <a:cs typeface="Plus Jakarta Sans"/>
              <a:sym typeface="Plus Jakarta Sans"/>
            </a:endParaRPr>
          </a:p>
        </p:txBody>
      </p:sp>
      <p:sp>
        <p:nvSpPr>
          <p:cNvPr id="201" name="Google Shape;201;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2" name="Google Shape;202;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4" name="Google Shape;204;p5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05" name="Google Shape;205;p50"/>
          <p:cNvSpPr txBox="1"/>
          <p:nvPr/>
        </p:nvSpPr>
        <p:spPr>
          <a:xfrm>
            <a:off x="976072" y="2488818"/>
            <a:ext cx="15666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Event: </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500">
                <a:latin typeface="Inter"/>
                <a:ea typeface="Inter"/>
                <a:cs typeface="Inter"/>
                <a:sym typeface="Inter"/>
              </a:rPr>
              <a:t>The Pueblo Revolt</a:t>
            </a:r>
            <a:endParaRPr b="1" sz="1500">
              <a:latin typeface="Inter"/>
              <a:ea typeface="Inter"/>
              <a:cs typeface="Inter"/>
              <a:sym typeface="Inter"/>
            </a:endParaRPr>
          </a:p>
        </p:txBody>
      </p:sp>
      <p:sp>
        <p:nvSpPr>
          <p:cNvPr id="206" name="Google Shape;206;p50"/>
          <p:cNvSpPr txBox="1"/>
          <p:nvPr/>
        </p:nvSpPr>
        <p:spPr>
          <a:xfrm>
            <a:off x="747828" y="5749727"/>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Cultural</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p:txBody>
      </p:sp>
      <p:sp>
        <p:nvSpPr>
          <p:cNvPr id="207" name="Google Shape;207;p50"/>
          <p:cNvSpPr txBox="1"/>
          <p:nvPr/>
        </p:nvSpPr>
        <p:spPr>
          <a:xfrm>
            <a:off x="4299150" y="5749725"/>
            <a:ext cx="2692800" cy="20157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Economic</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p:txBody>
      </p:sp>
      <p:cxnSp>
        <p:nvCxnSpPr>
          <p:cNvPr id="208" name="Google Shape;208;p50"/>
          <p:cNvCxnSpPr>
            <a:stCxn id="205" idx="2"/>
            <a:endCxn id="209" idx="1"/>
          </p:cNvCxnSpPr>
          <p:nvPr/>
        </p:nvCxnSpPr>
        <p:spPr>
          <a:xfrm>
            <a:off x="1759372" y="3930018"/>
            <a:ext cx="2539800" cy="246000"/>
          </a:xfrm>
          <a:prstGeom prst="straightConnector1">
            <a:avLst/>
          </a:prstGeom>
          <a:noFill/>
          <a:ln cap="flat" cmpd="sng" w="9525">
            <a:solidFill>
              <a:schemeClr val="dk2"/>
            </a:solidFill>
            <a:prstDash val="solid"/>
            <a:round/>
            <a:headEnd len="med" w="med" type="none"/>
            <a:tailEnd len="med" w="med" type="triangle"/>
          </a:ln>
        </p:spPr>
      </p:cxnSp>
      <p:cxnSp>
        <p:nvCxnSpPr>
          <p:cNvPr id="210" name="Google Shape;210;p50"/>
          <p:cNvCxnSpPr>
            <a:stCxn id="205" idx="2"/>
            <a:endCxn id="206" idx="0"/>
          </p:cNvCxnSpPr>
          <p:nvPr/>
        </p:nvCxnSpPr>
        <p:spPr>
          <a:xfrm>
            <a:off x="1759372" y="3930018"/>
            <a:ext cx="334800" cy="1819800"/>
          </a:xfrm>
          <a:prstGeom prst="straightConnector1">
            <a:avLst/>
          </a:prstGeom>
          <a:noFill/>
          <a:ln cap="flat" cmpd="sng" w="9525">
            <a:solidFill>
              <a:schemeClr val="dk2"/>
            </a:solidFill>
            <a:prstDash val="solid"/>
            <a:round/>
            <a:headEnd len="med" w="med" type="none"/>
            <a:tailEnd len="med" w="med" type="triangle"/>
          </a:ln>
        </p:spPr>
      </p:cxnSp>
      <p:cxnSp>
        <p:nvCxnSpPr>
          <p:cNvPr id="211" name="Google Shape;211;p50"/>
          <p:cNvCxnSpPr>
            <a:stCxn id="205" idx="2"/>
            <a:endCxn id="207" idx="0"/>
          </p:cNvCxnSpPr>
          <p:nvPr/>
        </p:nvCxnSpPr>
        <p:spPr>
          <a:xfrm>
            <a:off x="1759372" y="3930018"/>
            <a:ext cx="3886200" cy="1819800"/>
          </a:xfrm>
          <a:prstGeom prst="straightConnector1">
            <a:avLst/>
          </a:prstGeom>
          <a:noFill/>
          <a:ln cap="flat" cmpd="sng" w="9525">
            <a:solidFill>
              <a:schemeClr val="dk2"/>
            </a:solidFill>
            <a:prstDash val="solid"/>
            <a:round/>
            <a:headEnd len="med" w="med" type="none"/>
            <a:tailEnd len="med" w="med" type="triangle"/>
          </a:ln>
        </p:spPr>
      </p:cxnSp>
      <p:sp>
        <p:nvSpPr>
          <p:cNvPr id="212" name="Google Shape;212;p50"/>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"In order to best understand </a:t>
            </a:r>
            <a:r>
              <a:rPr b="1" lang="en" sz="1300" u="sng">
                <a:latin typeface="Inter"/>
                <a:ea typeface="Inter"/>
                <a:cs typeface="Inter"/>
                <a:sym typeface="Inter"/>
              </a:rPr>
              <a:t>The Pueblo Revolt</a:t>
            </a:r>
            <a:r>
              <a:rPr lang="en" sz="1300">
                <a:latin typeface="Inter"/>
                <a:ea typeface="Inter"/>
                <a:cs typeface="Inter"/>
                <a:sym typeface="Inter"/>
              </a:rPr>
              <a:t>, we must situate it in the following context: ______________________________________________________________________________ _______________________________________________________________________________________</a:t>
            </a:r>
            <a:endParaRPr sz="1300">
              <a:latin typeface="Inter"/>
              <a:ea typeface="Inter"/>
              <a:cs typeface="Inter"/>
              <a:sym typeface="Inter"/>
            </a:endParaRPr>
          </a:p>
        </p:txBody>
      </p:sp>
      <p:pic>
        <p:nvPicPr>
          <p:cNvPr id="213" name="Google Shape;213;p50"/>
          <p:cNvPicPr preferRelativeResize="0"/>
          <p:nvPr/>
        </p:nvPicPr>
        <p:blipFill>
          <a:blip r:embed="rId5">
            <a:alphaModFix/>
          </a:blip>
          <a:stretch>
            <a:fillRect/>
          </a:stretch>
        </p:blipFill>
        <p:spPr>
          <a:xfrm>
            <a:off x="5100975" y="2091608"/>
            <a:ext cx="822875" cy="822875"/>
          </a:xfrm>
          <a:prstGeom prst="rect">
            <a:avLst/>
          </a:prstGeom>
          <a:noFill/>
          <a:ln>
            <a:noFill/>
          </a:ln>
        </p:spPr>
      </p:pic>
      <p:sp>
        <p:nvSpPr>
          <p:cNvPr id="214" name="Google Shape;214;p50"/>
          <p:cNvSpPr txBox="1"/>
          <p:nvPr/>
        </p:nvSpPr>
        <p:spPr>
          <a:xfrm>
            <a:off x="700475" y="1171800"/>
            <a:ext cx="6291600" cy="91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a:t>
            </a:r>
            <a:endParaRPr b="1"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Using the “What is the Context?” - Pueblo Revolt Reading, consider the broader situation occurring in each of the following contexts. Explain the Geographic, Cultural, and Economic developments happening that fueled the Pueblo Revolt of 1680.</a:t>
            </a:r>
            <a:endParaRPr sz="1200">
              <a:solidFill>
                <a:schemeClr val="dk1"/>
              </a:solidFill>
              <a:latin typeface="Halant"/>
              <a:ea typeface="Halant"/>
              <a:cs typeface="Halant"/>
              <a:sym typeface="Halant"/>
            </a:endParaRPr>
          </a:p>
        </p:txBody>
      </p:sp>
      <p:sp>
        <p:nvSpPr>
          <p:cNvPr id="209" name="Google Shape;209;p50"/>
          <p:cNvSpPr txBox="1"/>
          <p:nvPr/>
        </p:nvSpPr>
        <p:spPr>
          <a:xfrm>
            <a:off x="4299150" y="3168275"/>
            <a:ext cx="2692800" cy="2015700"/>
          </a:xfrm>
          <a:prstGeom prst="rect">
            <a:avLst/>
          </a:prstGeom>
          <a:solidFill>
            <a:schemeClr val="lt1"/>
          </a:solid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Geographic</a:t>
            </a:r>
            <a:r>
              <a:rPr lang="en" sz="1800">
                <a:solidFill>
                  <a:schemeClr val="dk1"/>
                </a:solidFill>
                <a:latin typeface="Inter"/>
                <a:ea typeface="Inter"/>
                <a:cs typeface="Inter"/>
                <a:sym typeface="Inter"/>
              </a:rPr>
              <a:t> Context</a:t>
            </a:r>
            <a:endParaRPr sz="18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pic>
        <p:nvPicPr>
          <p:cNvPr id="219" name="Google Shape;219;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0" name="Google Shape;220;p51"/>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a:t>
            </a:r>
            <a:endParaRPr sz="1500">
              <a:solidFill>
                <a:schemeClr val="dk1"/>
              </a:solidFill>
              <a:latin typeface="Halant"/>
              <a:ea typeface="Halant"/>
              <a:cs typeface="Halant"/>
              <a:sym typeface="Halant"/>
            </a:endParaRPr>
          </a:p>
        </p:txBody>
      </p:sp>
      <p:pic>
        <p:nvPicPr>
          <p:cNvPr id="221" name="Google Shape;221;p51"/>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22" name="Google Shape;222;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3" name="Google Shape;223;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4" name="Google Shape;224;p51"/>
          <p:cNvSpPr txBox="1"/>
          <p:nvPr/>
        </p:nvSpPr>
        <p:spPr>
          <a:xfrm>
            <a:off x="412550" y="1541425"/>
            <a:ext cx="6947400" cy="5725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Introduction</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Indigenous rebellions against colonial powers were acts of resistance aimed at asserting agency and protecting cultural and political sovereignty. These uprisings took place across the Americas as Indigenous peoples responded to the pressures of colonization, including forced labor, cultural suppression, and loss of land. Through this WebQuest, you will explore the causes, participants, methods, and significance of various Indigenous rebellions, gaining a deeper understanding of how these events shaped resistance movements and the colonial world.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Task</a:t>
            </a:r>
            <a:endParaRPr b="1"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Your objective is to investigate the causes and impacts of Indigenous rebellions against colonial powers. You will work through a series of questions that will guide your research on the motivations, strategies, and outcomes of these uprisings. By the end of the activity, you will be able to explain how Indigenous peoples fought to assert their agency and protect their sovereignty during colonization.</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p:txBody>
      </p:sp>
      <p:sp>
        <p:nvSpPr>
          <p:cNvPr id="225" name="Google Shape;225;p51"/>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pic>
        <p:nvPicPr>
          <p:cNvPr id="226" name="Google Shape;226;p51"/>
          <p:cNvPicPr preferRelativeResize="0"/>
          <p:nvPr/>
        </p:nvPicPr>
        <p:blipFill>
          <a:blip r:embed="rId5">
            <a:alphaModFix/>
          </a:blip>
          <a:stretch>
            <a:fillRect/>
          </a:stretch>
        </p:blipFill>
        <p:spPr>
          <a:xfrm>
            <a:off x="499753" y="4235150"/>
            <a:ext cx="6873923" cy="2084338"/>
          </a:xfrm>
          <a:prstGeom prst="rect">
            <a:avLst/>
          </a:prstGeom>
          <a:noFill/>
          <a:ln>
            <a:noFill/>
          </a:ln>
        </p:spPr>
      </p:pic>
      <p:sp>
        <p:nvSpPr>
          <p:cNvPr id="227" name="Google Shape;227;p51"/>
          <p:cNvSpPr txBox="1"/>
          <p:nvPr/>
        </p:nvSpPr>
        <p:spPr>
          <a:xfrm>
            <a:off x="499750" y="6430650"/>
            <a:ext cx="68739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Loren Mozley, Pueblo Revolt 1680, Works Progress Administration Mural at the U.S. Courthouse, Albuquerque, New Mexico, January 1, 1936. Public Domain.</a:t>
            </a:r>
            <a:endParaRPr sz="12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3" name="Google Shape;233;p52"/>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a:t>
            </a:r>
            <a:endParaRPr sz="1500">
              <a:solidFill>
                <a:schemeClr val="dk1"/>
              </a:solidFill>
              <a:latin typeface="Halant"/>
              <a:ea typeface="Halant"/>
              <a:cs typeface="Halant"/>
              <a:sym typeface="Halant"/>
            </a:endParaRPr>
          </a:p>
        </p:txBody>
      </p:sp>
      <p:pic>
        <p:nvPicPr>
          <p:cNvPr id="234" name="Google Shape;234;p52"/>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35" name="Google Shape;235;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7" name="Google Shape;237;p52"/>
          <p:cNvSpPr txBox="1"/>
          <p:nvPr/>
        </p:nvSpPr>
        <p:spPr>
          <a:xfrm>
            <a:off x="412550" y="1312825"/>
            <a:ext cx="6947400" cy="738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acts of Indigenous Resistance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1: Context of the Pueblo Revolt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u="sng">
                <a:solidFill>
                  <a:schemeClr val="hlink"/>
                </a:solidFill>
                <a:latin typeface="Inter"/>
                <a:ea typeface="Inter"/>
                <a:cs typeface="Inter"/>
                <a:sym typeface="Inter"/>
                <a:hlinkClick r:id="rId5"/>
              </a:rPr>
              <a:t>View Video</a:t>
            </a:r>
            <a:r>
              <a:rPr lang="en" sz="1200">
                <a:solidFill>
                  <a:schemeClr val="dk1"/>
                </a:solidFill>
                <a:latin typeface="Inter"/>
                <a:ea typeface="Inter"/>
                <a:cs typeface="Inter"/>
                <a:sym typeface="Inter"/>
              </a:rPr>
              <a:t> (Start at 5:21 and End at 9:54) - View transcript on the following pages.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specific ways that Indigenous peoples resisted Spanish colonization?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causes of the revolt?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Topic 2: Organizing the Revolt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Read the brief excerpt on the following page about the role of the knotted cord in the Pueblo Revolt. Then, look at information about </a:t>
            </a:r>
            <a:r>
              <a:rPr lang="en" sz="1200" u="sng">
                <a:solidFill>
                  <a:schemeClr val="hlink"/>
                </a:solidFill>
                <a:latin typeface="Inter"/>
                <a:ea typeface="Inter"/>
                <a:cs typeface="Inter"/>
                <a:sym typeface="Inter"/>
                <a:hlinkClick r:id="rId6"/>
              </a:rPr>
              <a:t>Po’pay’s statue in Washington, D.C</a:t>
            </a:r>
            <a:r>
              <a:rPr lang="en" sz="1200">
                <a:solidFill>
                  <a:schemeClr val="dk1"/>
                </a:solidFill>
                <a:latin typeface="Inter"/>
                <a:ea typeface="Inter"/>
                <a:cs typeface="Inter"/>
                <a:sym typeface="Inter"/>
              </a:rPr>
              <a:t>. Then view </a:t>
            </a:r>
            <a:r>
              <a:rPr lang="en" sz="1200" u="sng">
                <a:solidFill>
                  <a:schemeClr val="hlink"/>
                </a:solidFill>
                <a:latin typeface="Inter"/>
                <a:ea typeface="Inter"/>
                <a:cs typeface="Inter"/>
                <a:sym typeface="Inter"/>
                <a:hlinkClick r:id="rId7"/>
              </a:rPr>
              <a:t>parts of the video</a:t>
            </a:r>
            <a:r>
              <a:rPr lang="en" sz="1200">
                <a:solidFill>
                  <a:schemeClr val="dk1"/>
                </a:solidFill>
                <a:latin typeface="Inter"/>
                <a:ea typeface="Inter"/>
                <a:cs typeface="Inter"/>
                <a:sym typeface="Inter"/>
              </a:rPr>
              <a:t> on how knotted cords were created.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knotted cord serve as a tool for communication and unity in the Pueblo Revolt?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Po’pay honored with a statue in Washington, D.C.?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Topic 3: Significance of the Pueblo Revolt</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lasting effects did the Pueblo Revolt have on the sovereignty and culture of the Pueblo people?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are modern activists and artists drawing inspiration from the Pueblo Revolt today?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p:txBody>
      </p:sp>
      <p:sp>
        <p:nvSpPr>
          <p:cNvPr id="238" name="Google Shape;238;p52"/>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pic>
        <p:nvPicPr>
          <p:cNvPr id="243" name="Google Shape;243;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4" name="Google Shape;244;p53"/>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a:t>
            </a:r>
            <a:endParaRPr sz="1500">
              <a:solidFill>
                <a:schemeClr val="dk1"/>
              </a:solidFill>
              <a:latin typeface="Halant"/>
              <a:ea typeface="Halant"/>
              <a:cs typeface="Halant"/>
              <a:sym typeface="Halant"/>
            </a:endParaRPr>
          </a:p>
        </p:txBody>
      </p:sp>
      <p:pic>
        <p:nvPicPr>
          <p:cNvPr id="245" name="Google Shape;245;p53"/>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46" name="Google Shape;246;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8" name="Google Shape;248;p53"/>
          <p:cNvSpPr txBox="1"/>
          <p:nvPr/>
        </p:nvSpPr>
        <p:spPr>
          <a:xfrm>
            <a:off x="412550" y="1312825"/>
            <a:ext cx="6947400" cy="4248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the links included, investigate acts of Indigenous Resistance and answer the questions that follow.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Topic 4: Another Rebellion: Toypurina and the San Gabriel Mission</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View Video</a:t>
            </a:r>
            <a:r>
              <a:rPr lang="en" sz="1200">
                <a:solidFill>
                  <a:schemeClr val="dk1"/>
                </a:solidFill>
                <a:latin typeface="Inter"/>
                <a:ea typeface="Inter"/>
                <a:cs typeface="Inter"/>
                <a:sym typeface="Inter"/>
              </a:rPr>
              <a:t> - View transcript on the following pages.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Toypurina? What role did she play in resisting Spanish colonization?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actions did the Spanish take against Toypurina and others involved in the rebellion?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t/>
            </a:r>
            <a:endParaRPr b="1" sz="1200">
              <a:solidFill>
                <a:schemeClr val="accent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Topic 5: Indigenous Resistance Art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View </a:t>
            </a:r>
            <a:r>
              <a:rPr lang="en" sz="1200" u="sng">
                <a:solidFill>
                  <a:schemeClr val="hlink"/>
                </a:solidFill>
                <a:latin typeface="Inter"/>
                <a:ea typeface="Inter"/>
                <a:cs typeface="Inter"/>
                <a:sym typeface="Inter"/>
                <a:hlinkClick r:id="rId6"/>
              </a:rPr>
              <a:t>“</a:t>
            </a:r>
            <a:r>
              <a:rPr lang="en" sz="1200" u="sng">
                <a:solidFill>
                  <a:schemeClr val="hlink"/>
                </a:solidFill>
                <a:latin typeface="Inter"/>
                <a:ea typeface="Inter"/>
                <a:cs typeface="Inter"/>
                <a:sym typeface="Inter"/>
                <a:hlinkClick r:id="rId7"/>
              </a:rPr>
              <a:t>Un Sueño de Santa Fe, Agosto 1680 (A Dream of Holy Faith, August 1680)”</a:t>
            </a:r>
            <a:r>
              <a:rPr lang="en" sz="1200">
                <a:solidFill>
                  <a:schemeClr val="dk1"/>
                </a:solidFill>
                <a:latin typeface="Inter"/>
                <a:ea typeface="Inter"/>
                <a:cs typeface="Inter"/>
                <a:sym typeface="Inter"/>
              </a:rPr>
              <a:t> by artist Ramón José López. Then </a:t>
            </a:r>
            <a:r>
              <a:rPr lang="en" sz="1200" u="sng">
                <a:solidFill>
                  <a:schemeClr val="hlink"/>
                </a:solidFill>
                <a:latin typeface="Inter"/>
                <a:ea typeface="Inter"/>
                <a:cs typeface="Inter"/>
                <a:sym typeface="Inter"/>
                <a:hlinkClick r:id="rId8"/>
              </a:rPr>
              <a:t>listen to an interview</a:t>
            </a:r>
            <a:r>
              <a:rPr lang="en" sz="1200">
                <a:solidFill>
                  <a:schemeClr val="dk1"/>
                </a:solidFill>
                <a:latin typeface="Inter"/>
                <a:ea typeface="Inter"/>
                <a:cs typeface="Inter"/>
                <a:sym typeface="Inter"/>
              </a:rPr>
              <a:t> with the artist. </a:t>
            </a:r>
            <a:r>
              <a:rPr lang="en" sz="1200">
                <a:solidFill>
                  <a:schemeClr val="dk1"/>
                </a:solidFill>
                <a:latin typeface="Inter"/>
                <a:ea typeface="Inter"/>
                <a:cs typeface="Inter"/>
                <a:sym typeface="Inter"/>
              </a:rPr>
              <a:t>(Start at 2:07 and End at 4:37)</a:t>
            </a:r>
            <a:r>
              <a:rPr lang="en" sz="1200">
                <a:solidFill>
                  <a:schemeClr val="dk1"/>
                </a:solidFill>
                <a:latin typeface="Inter"/>
                <a:ea typeface="Inter"/>
                <a:cs typeface="Inter"/>
                <a:sym typeface="Inter"/>
              </a:rPr>
              <a:t> View the transcript on the following pages.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chart below.</a:t>
            </a:r>
            <a:endParaRPr sz="1200">
              <a:solidFill>
                <a:schemeClr val="dk1"/>
              </a:solidFill>
              <a:latin typeface="Inter"/>
              <a:ea typeface="Inter"/>
              <a:cs typeface="Inter"/>
              <a:sym typeface="Inter"/>
            </a:endParaRPr>
          </a:p>
        </p:txBody>
      </p:sp>
      <p:sp>
        <p:nvSpPr>
          <p:cNvPr id="249" name="Google Shape;249;p5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graphicFrame>
        <p:nvGraphicFramePr>
          <p:cNvPr id="250" name="Google Shape;250;p53"/>
          <p:cNvGraphicFramePr/>
          <p:nvPr/>
        </p:nvGraphicFramePr>
        <p:xfrm>
          <a:off x="324438" y="5580100"/>
          <a:ext cx="3000000" cy="3000000"/>
        </p:xfrm>
        <a:graphic>
          <a:graphicData uri="http://schemas.openxmlformats.org/drawingml/2006/table">
            <a:tbl>
              <a:tblPr>
                <a:noFill/>
                <a:tableStyleId>{40A06595-7454-4AD7-8DCE-AE3A6BF0CCEA}</a:tableStyleId>
              </a:tblPr>
              <a:tblGrid>
                <a:gridCol w="2349750"/>
                <a:gridCol w="2349750"/>
                <a:gridCol w="2349750"/>
              </a:tblGrid>
              <a:tr h="3810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see or hear that seems interesting or important?</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lnSpc>
                          <a:spcPct val="90000"/>
                        </a:lnSpc>
                        <a:spcBef>
                          <a:spcPts val="800"/>
                        </a:spcBef>
                        <a:spcAft>
                          <a:spcPts val="0"/>
                        </a:spcAft>
                        <a:buNone/>
                      </a:pPr>
                      <a:r>
                        <a:rPr lang="en" sz="1200">
                          <a:solidFill>
                            <a:schemeClr val="dk1"/>
                          </a:solidFill>
                          <a:latin typeface="Inter"/>
                          <a:ea typeface="Inter"/>
                          <a:cs typeface="Inter"/>
                          <a:sym typeface="Inter"/>
                        </a:rPr>
                        <a:t>What questions do you have about the artist or his work?</a:t>
                      </a:r>
                      <a:endParaRPr b="1" sz="12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What do you suppose is the significance of works like those done by the artist?</a:t>
                      </a:r>
                      <a:endParaRPr b="1" sz="1200">
                        <a:latin typeface="Inter"/>
                        <a:ea typeface="Inter"/>
                        <a:cs typeface="Inter"/>
                        <a:sym typeface="Inter"/>
                      </a:endParaRPr>
                    </a:p>
                  </a:txBody>
                  <a:tcPr marT="91425" marB="91425" marR="91425" marL="91425" anchor="ct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4" name="Shape 254"/>
        <p:cNvGrpSpPr/>
        <p:nvPr/>
      </p:nvGrpSpPr>
      <p:grpSpPr>
        <a:xfrm>
          <a:off x="0" y="0"/>
          <a:ext cx="0" cy="0"/>
          <a:chOff x="0" y="0"/>
          <a:chExt cx="0" cy="0"/>
        </a:xfrm>
      </p:grpSpPr>
      <p:pic>
        <p:nvPicPr>
          <p:cNvPr id="255" name="Google Shape;255;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6" name="Google Shape;256;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7" name="Google Shape;257;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58" name="Google Shape;258;p54"/>
          <p:cNvGraphicFramePr/>
          <p:nvPr/>
        </p:nvGraphicFramePr>
        <p:xfrm>
          <a:off x="455300" y="1970700"/>
          <a:ext cx="3000000" cy="3000000"/>
        </p:xfrm>
        <a:graphic>
          <a:graphicData uri="http://schemas.openxmlformats.org/drawingml/2006/table">
            <a:tbl>
              <a:tblPr>
                <a:noFill/>
                <a:tableStyleId>{40A06595-7454-4AD7-8DCE-AE3A6BF0CCEA}</a:tableStyleId>
              </a:tblPr>
              <a:tblGrid>
                <a:gridCol w="6918375"/>
              </a:tblGrid>
              <a:tr h="431125">
                <a:tc>
                  <a:txBody>
                    <a:bodyPr/>
                    <a:lstStyle/>
                    <a:p>
                      <a:pPr indent="0" lvl="0" marL="0" rtl="0" algn="l">
                        <a:lnSpc>
                          <a:spcPct val="100000"/>
                        </a:lnSpc>
                        <a:spcBef>
                          <a:spcPts val="0"/>
                        </a:spcBef>
                        <a:spcAft>
                          <a:spcPts val="0"/>
                        </a:spcAft>
                        <a:buNone/>
                      </a:pPr>
                      <a:r>
                        <a:rPr b="1" lang="en" sz="1100">
                          <a:solidFill>
                            <a:srgbClr val="0F0F0F"/>
                          </a:solidFill>
                          <a:highlight>
                            <a:srgbClr val="FFFFFF"/>
                          </a:highlight>
                          <a:latin typeface="Halant"/>
                          <a:ea typeface="Halant"/>
                          <a:cs typeface="Halant"/>
                          <a:sym typeface="Halant"/>
                        </a:rPr>
                        <a:t>Colonization and Resistance: Through a Pueblo Lens | World History Project - </a:t>
                      </a:r>
                      <a:r>
                        <a:rPr b="1" lang="en" sz="1100">
                          <a:latin typeface="Halant"/>
                          <a:ea typeface="Halant"/>
                          <a:cs typeface="Halant"/>
                          <a:sym typeface="Halant"/>
                        </a:rPr>
                        <a:t>Video Transcript:</a:t>
                      </a:r>
                      <a:endParaRPr sz="1100">
                        <a:latin typeface="Halant"/>
                        <a:ea typeface="Halant"/>
                        <a:cs typeface="Halant"/>
                        <a:sym typeface="Halant"/>
                      </a:endParaRPr>
                    </a:p>
                    <a:p>
                      <a:pPr indent="0" lvl="0" marL="0" rtl="0" algn="l">
                        <a:lnSpc>
                          <a:spcPct val="100000"/>
                        </a:lnSpc>
                        <a:spcBef>
                          <a:spcPts val="0"/>
                        </a:spcBef>
                        <a:spcAft>
                          <a:spcPts val="0"/>
                        </a:spcAft>
                        <a:buNone/>
                      </a:pPr>
                      <a:r>
                        <a:rPr lang="en" sz="1100">
                          <a:latin typeface="Inter"/>
                          <a:ea typeface="Inter"/>
                          <a:cs typeface="Inter"/>
                          <a:sym typeface="Inter"/>
                        </a:rPr>
                        <a:t>KOEPP: How did the Pueblo people resist Spanish colonization prior to 1680? </a:t>
                      </a:r>
                      <a:endParaRPr sz="1100">
                        <a:latin typeface="Inter"/>
                        <a:ea typeface="Inter"/>
                        <a:cs typeface="Inter"/>
                        <a:sym typeface="Inter"/>
                      </a:endParaRPr>
                    </a:p>
                    <a:p>
                      <a:pPr indent="0" lvl="0" marL="0" rtl="0" algn="l">
                        <a:lnSpc>
                          <a:spcPct val="100000"/>
                        </a:lnSpc>
                        <a:spcBef>
                          <a:spcPts val="0"/>
                        </a:spcBef>
                        <a:spcAft>
                          <a:spcPts val="0"/>
                        </a:spcAft>
                        <a:buNone/>
                      </a:pPr>
                      <a:r>
                        <a:t/>
                      </a:r>
                      <a:endParaRPr sz="1100">
                        <a:latin typeface="Inter"/>
                        <a:ea typeface="Inter"/>
                        <a:cs typeface="Inter"/>
                        <a:sym typeface="Inter"/>
                      </a:endParaRPr>
                    </a:p>
                    <a:p>
                      <a:pPr indent="0" lvl="0" marL="0" rtl="0" algn="l">
                        <a:lnSpc>
                          <a:spcPct val="100000"/>
                        </a:lnSpc>
                        <a:spcBef>
                          <a:spcPts val="0"/>
                        </a:spcBef>
                        <a:spcAft>
                          <a:spcPts val="0"/>
                        </a:spcAft>
                        <a:buNone/>
                      </a:pPr>
                      <a:r>
                        <a:rPr lang="en" sz="1100">
                          <a:latin typeface="Inter"/>
                          <a:ea typeface="Inter"/>
                          <a:cs typeface="Inter"/>
                          <a:sym typeface="Inter"/>
                        </a:rPr>
                        <a:t>SWENTZELL: Continuously, and in every way. We spend a lot of time focused on 1680, on this one particular revolt, but when you start to dig into the documents a little bit, you start to see there was a revolt like almost every year or every other year. We’ve always maintained our agency, always been looking out for future generations, always looking out for how we might continue to carry on who we are. In the middle of all of it, there’s continuous revolts. Various public communities planning revolts, more regional revolts, the killing of a priest, the burning of the church. . . By the 1670s though, you start in the later part of the 1600s, you get a couple governors that align with the church and they launch major campaigns to suppress Pueblo traditions: dances and culture and things of that nature. </a:t>
                      </a:r>
                      <a:endParaRPr sz="1100">
                        <a:latin typeface="Inter"/>
                        <a:ea typeface="Inter"/>
                        <a:cs typeface="Inter"/>
                        <a:sym typeface="Inter"/>
                      </a:endParaRPr>
                    </a:p>
                    <a:p>
                      <a:pPr indent="0" lvl="0" marL="0" rtl="0" algn="l">
                        <a:lnSpc>
                          <a:spcPct val="100000"/>
                        </a:lnSpc>
                        <a:spcBef>
                          <a:spcPts val="0"/>
                        </a:spcBef>
                        <a:spcAft>
                          <a:spcPts val="0"/>
                        </a:spcAft>
                        <a:buNone/>
                      </a:pPr>
                      <a:r>
                        <a:t/>
                      </a:r>
                      <a:endParaRPr sz="1100">
                        <a:latin typeface="Inter"/>
                        <a:ea typeface="Inter"/>
                        <a:cs typeface="Inter"/>
                        <a:sym typeface="Inter"/>
                      </a:endParaRPr>
                    </a:p>
                    <a:p>
                      <a:pPr indent="0" lvl="0" marL="0" rtl="0" algn="l">
                        <a:lnSpc>
                          <a:spcPct val="100000"/>
                        </a:lnSpc>
                        <a:spcBef>
                          <a:spcPts val="0"/>
                        </a:spcBef>
                        <a:spcAft>
                          <a:spcPts val="0"/>
                        </a:spcAft>
                        <a:buNone/>
                      </a:pPr>
                      <a:r>
                        <a:rPr lang="en" sz="1100">
                          <a:latin typeface="Inter"/>
                          <a:ea typeface="Inter"/>
                          <a:cs typeface="Inter"/>
                          <a:sym typeface="Inter"/>
                        </a:rPr>
                        <a:t>KOEPP: By the time the 1680 revolt happens, is it. . . more of an accumulation of grievances than a single event that sparked it? </a:t>
                      </a:r>
                      <a:endParaRPr sz="1100">
                        <a:latin typeface="Inter"/>
                        <a:ea typeface="Inter"/>
                        <a:cs typeface="Inter"/>
                        <a:sym typeface="Inter"/>
                      </a:endParaRPr>
                    </a:p>
                    <a:p>
                      <a:pPr indent="0" lvl="0" marL="0" rtl="0" algn="l">
                        <a:lnSpc>
                          <a:spcPct val="100000"/>
                        </a:lnSpc>
                        <a:spcBef>
                          <a:spcPts val="0"/>
                        </a:spcBef>
                        <a:spcAft>
                          <a:spcPts val="0"/>
                        </a:spcAft>
                        <a:buNone/>
                      </a:pPr>
                      <a:r>
                        <a:t/>
                      </a:r>
                      <a:endParaRPr sz="1100">
                        <a:latin typeface="Inter"/>
                        <a:ea typeface="Inter"/>
                        <a:cs typeface="Inter"/>
                        <a:sym typeface="Inter"/>
                      </a:endParaRPr>
                    </a:p>
                    <a:p>
                      <a:pPr indent="0" lvl="0" marL="0" rtl="0" algn="l">
                        <a:lnSpc>
                          <a:spcPct val="100000"/>
                        </a:lnSpc>
                        <a:spcBef>
                          <a:spcPts val="0"/>
                        </a:spcBef>
                        <a:spcAft>
                          <a:spcPts val="0"/>
                        </a:spcAft>
                        <a:buNone/>
                      </a:pPr>
                      <a:r>
                        <a:rPr lang="en" sz="1100">
                          <a:latin typeface="Inter"/>
                          <a:ea typeface="Inter"/>
                          <a:cs typeface="Inter"/>
                          <a:sym typeface="Inter"/>
                        </a:rPr>
                        <a:t>SWENTZELL: When we’re talking about the reasons behind, it was 33 Franciscan priests in New Mexico at that time. Um, two-thirds of them died, basically immediately in the revolt. So they were. . . basically target number one, um, so that tells a little bit of that story, right? Um, the churches were among the buildings that were destroyed almost immediately. And then the bells—these giant bells that were dragged 100,000 miles across all sorts of terrain and hung up on a church in New Mexico—were then smashed into tiny little pieces. And that’s no easy task—to take a giant bell and smash it into little chunks. So those three things to me, you know, tell the story: this is really about cultural preservation, about maintaining our way of life, making sure that the beliefs that were passed on to us from the beginning of time wouldn’t be lost in that moment. So in the 1670s, there’s major famine that occurs and then connected with that, epidemics breakout. There’s a major failed revolt in the eastern part of New Mexico, right? And so right—leading right up into the 1680 revolt, this is kind of like the church and the governor have linked together, they’re working hard to suppress Pueblo culture and traditions, there’s a massive famine, crop failure, epidemics, all happening in the decade before 1680. And basically, people are saying, “enough is enough”, right? And this leads up to that moment also where the Spanish governor arrests many religious leaders in the Pueblos. They take them to Santa Fe to be executed. Quite a few of them are from the Tewa speaking villages north of Santa Fe, and about 2,000 Tewa fighters show up on the heights above Santa Fe and say, “If you execute our religious leaders, we’re gonna burn the place down.” And so they’re like “Okay, we’ll just flog them in public”, right? Flog within the inch of their life. One of those individuals was a Tewa man by the name of Po’pay. And so he was flogged, his sentence was commuted from execution to flogging, so and he left and he ran away to Taos Pueblo to kind of hide out even though they’re a Tiwaspeaking village. And at that time he started to begin working in coordination and usually he’s highlighted as, like, the leader, right? But he’s just one of many, many leaders, right? And so it’s always important to note there was many—every village had people working and there’s many that we won’t know who their names are.</a:t>
                      </a:r>
                      <a:endParaRPr sz="1100">
                        <a:latin typeface="Inter"/>
                        <a:ea typeface="Inter"/>
                        <a:cs typeface="Inter"/>
                        <a:sym typeface="Inter"/>
                      </a:endParaRPr>
                    </a:p>
                  </a:txBody>
                  <a:tcPr marT="91425" marB="91425" marR="91425" marL="91425"/>
                </a:tc>
              </a:tr>
            </a:tbl>
          </a:graphicData>
        </a:graphic>
      </p:graphicFrame>
      <p:sp>
        <p:nvSpPr>
          <p:cNvPr id="259" name="Google Shape;259;p54"/>
          <p:cNvSpPr txBox="1"/>
          <p:nvPr/>
        </p:nvSpPr>
        <p:spPr>
          <a:xfrm>
            <a:off x="455225" y="1405875"/>
            <a:ext cx="6918300" cy="513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rgbClr val="131313"/>
                </a:solidFill>
                <a:latin typeface="Halant"/>
                <a:ea typeface="Halant"/>
                <a:cs typeface="Halant"/>
                <a:sym typeface="Halant"/>
              </a:rPr>
              <a:t>Jerad Koepp (Wukchumni- a small tribe from Central California) was the 2022 Washington State teacher of the year. Porter Swentzell is from Santa Clara Pueblo and is an education leader and historian.</a:t>
            </a:r>
            <a:endParaRPr sz="1000">
              <a:solidFill>
                <a:schemeClr val="dk1"/>
              </a:solidFill>
              <a:latin typeface="Inter"/>
              <a:ea typeface="Inter"/>
              <a:cs typeface="Inter"/>
              <a:sym typeface="Inter"/>
            </a:endParaRPr>
          </a:p>
        </p:txBody>
      </p:sp>
      <p:sp>
        <p:nvSpPr>
          <p:cNvPr id="260" name="Google Shape;260;p54"/>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 Topic 1</a:t>
            </a:r>
            <a:endParaRPr sz="1500">
              <a:solidFill>
                <a:schemeClr val="dk1"/>
              </a:solidFill>
              <a:latin typeface="Halant"/>
              <a:ea typeface="Halant"/>
              <a:cs typeface="Halant"/>
              <a:sym typeface="Halant"/>
            </a:endParaRPr>
          </a:p>
        </p:txBody>
      </p:sp>
      <p:pic>
        <p:nvPicPr>
          <p:cNvPr id="261" name="Google Shape;261;p54"/>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62" name="Google Shape;262;p54"/>
          <p:cNvSpPr txBox="1"/>
          <p:nvPr/>
        </p:nvSpPr>
        <p:spPr>
          <a:xfrm>
            <a:off x="455300" y="1097200"/>
            <a:ext cx="691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1: Context of the Pueblo Revolt</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pic>
        <p:nvPicPr>
          <p:cNvPr id="267" name="Google Shape;267;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70" name="Google Shape;270;p55"/>
          <p:cNvGraphicFramePr/>
          <p:nvPr/>
        </p:nvGraphicFramePr>
        <p:xfrm>
          <a:off x="455300" y="1665900"/>
          <a:ext cx="3000000" cy="3000000"/>
        </p:xfrm>
        <a:graphic>
          <a:graphicData uri="http://schemas.openxmlformats.org/drawingml/2006/table">
            <a:tbl>
              <a:tblPr>
                <a:noFill/>
                <a:tableStyleId>{40A06595-7454-4AD7-8DCE-AE3A6BF0CCEA}</a:tableStyleId>
              </a:tblPr>
              <a:tblGrid>
                <a:gridCol w="6918375"/>
              </a:tblGrid>
              <a:tr h="431125">
                <a:tc>
                  <a:txBody>
                    <a:bodyPr/>
                    <a:lstStyle/>
                    <a:p>
                      <a:pPr indent="0" lvl="0" marL="0" rtl="0" algn="l">
                        <a:lnSpc>
                          <a:spcPct val="100000"/>
                        </a:lnSpc>
                        <a:spcBef>
                          <a:spcPts val="0"/>
                        </a:spcBef>
                        <a:spcAft>
                          <a:spcPts val="1500"/>
                        </a:spcAft>
                        <a:buNone/>
                      </a:pPr>
                      <a:r>
                        <a:rPr lang="en" sz="1200">
                          <a:solidFill>
                            <a:schemeClr val="dk1"/>
                          </a:solidFill>
                          <a:latin typeface="Inter"/>
                          <a:ea typeface="Inter"/>
                          <a:cs typeface="Inter"/>
                          <a:sym typeface="Inter"/>
                        </a:rPr>
                        <a:t>Po’pay of Ohkay Owingeh (formerly referred to as San Juan Pueblo) organized and led the revolt. A date for collective rebellion was set, and runners were sent to all the Pueblos carrying knotted cords which represented the number of days until the day of uprising. Each morning, the Pueblo leadership untied one knot from the cord, and when the last knot was untied, it was the signal for them to act in unison.</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71" name="Google Shape;271;p55"/>
          <p:cNvSpPr txBox="1"/>
          <p:nvPr/>
        </p:nvSpPr>
        <p:spPr>
          <a:xfrm>
            <a:off x="455225" y="1253475"/>
            <a:ext cx="6918300" cy="369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rgbClr val="131313"/>
                </a:solidFill>
                <a:latin typeface="Halant"/>
                <a:ea typeface="Halant"/>
                <a:cs typeface="Halant"/>
                <a:sym typeface="Halant"/>
              </a:rPr>
              <a:t>Source: “A Brief History of the Pueblo Revolt,” Indian Pueblo Cultural Center.</a:t>
            </a:r>
            <a:endParaRPr sz="1200">
              <a:solidFill>
                <a:srgbClr val="131313"/>
              </a:solidFill>
              <a:latin typeface="Halant"/>
              <a:ea typeface="Halant"/>
              <a:cs typeface="Halant"/>
              <a:sym typeface="Halant"/>
            </a:endParaRPr>
          </a:p>
        </p:txBody>
      </p:sp>
      <p:sp>
        <p:nvSpPr>
          <p:cNvPr id="272" name="Google Shape;272;p5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 Topic 2</a:t>
            </a:r>
            <a:endParaRPr sz="1500">
              <a:solidFill>
                <a:schemeClr val="dk1"/>
              </a:solidFill>
              <a:latin typeface="Halant"/>
              <a:ea typeface="Halant"/>
              <a:cs typeface="Halant"/>
              <a:sym typeface="Halant"/>
            </a:endParaRPr>
          </a:p>
        </p:txBody>
      </p:sp>
      <p:pic>
        <p:nvPicPr>
          <p:cNvPr id="273" name="Google Shape;273;p5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74" name="Google Shape;274;p55"/>
          <p:cNvSpPr txBox="1"/>
          <p:nvPr/>
        </p:nvSpPr>
        <p:spPr>
          <a:xfrm>
            <a:off x="455300" y="944800"/>
            <a:ext cx="691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2: Organizing the Revolt</a:t>
            </a:r>
            <a:endParaRPr/>
          </a:p>
        </p:txBody>
      </p:sp>
      <p:sp>
        <p:nvSpPr>
          <p:cNvPr id="275" name="Google Shape;275;p55"/>
          <p:cNvSpPr txBox="1"/>
          <p:nvPr/>
        </p:nvSpPr>
        <p:spPr>
          <a:xfrm>
            <a:off x="455225" y="2853675"/>
            <a:ext cx="6918300" cy="497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rgbClr val="131313"/>
                </a:solidFill>
                <a:latin typeface="Halant"/>
                <a:ea typeface="Halant"/>
                <a:cs typeface="Halant"/>
                <a:sym typeface="Halant"/>
              </a:rPr>
              <a:t>Source: The Architect of the Capitol, “Statue of Po’pay at National Statuary Hall Collection. Public Domain.</a:t>
            </a:r>
            <a:endParaRPr sz="1200">
              <a:solidFill>
                <a:srgbClr val="131313"/>
              </a:solidFill>
              <a:latin typeface="Halant"/>
              <a:ea typeface="Halant"/>
              <a:cs typeface="Halant"/>
              <a:sym typeface="Halant"/>
            </a:endParaRPr>
          </a:p>
        </p:txBody>
      </p:sp>
      <p:pic>
        <p:nvPicPr>
          <p:cNvPr id="276" name="Google Shape;276;p55"/>
          <p:cNvPicPr preferRelativeResize="0"/>
          <p:nvPr/>
        </p:nvPicPr>
        <p:blipFill>
          <a:blip r:embed="rId5">
            <a:alphaModFix/>
          </a:blip>
          <a:stretch>
            <a:fillRect/>
          </a:stretch>
        </p:blipFill>
        <p:spPr>
          <a:xfrm>
            <a:off x="2192000" y="3416800"/>
            <a:ext cx="2533650" cy="4762500"/>
          </a:xfrm>
          <a:prstGeom prst="rect">
            <a:avLst/>
          </a:prstGeom>
          <a:noFill/>
          <a:ln>
            <a:noFill/>
          </a:ln>
        </p:spPr>
      </p:pic>
      <p:sp>
        <p:nvSpPr>
          <p:cNvPr id="277" name="Google Shape;277;p55"/>
          <p:cNvSpPr/>
          <p:nvPr/>
        </p:nvSpPr>
        <p:spPr>
          <a:xfrm>
            <a:off x="1349000" y="5725350"/>
            <a:ext cx="1553100" cy="662700"/>
          </a:xfrm>
          <a:prstGeom prst="rightArrow">
            <a:avLst>
              <a:gd fmla="val 50000" name="adj1"/>
              <a:gd fmla="val 50000" name="adj2"/>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1" name="Shape 281"/>
        <p:cNvGrpSpPr/>
        <p:nvPr/>
      </p:nvGrpSpPr>
      <p:grpSpPr>
        <a:xfrm>
          <a:off x="0" y="0"/>
          <a:ext cx="0" cy="0"/>
          <a:chOff x="0" y="0"/>
          <a:chExt cx="0" cy="0"/>
        </a:xfrm>
      </p:grpSpPr>
      <p:pic>
        <p:nvPicPr>
          <p:cNvPr id="282" name="Google Shape;282;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3" name="Google Shape;283;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4" name="Google Shape;284;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85" name="Google Shape;285;p56"/>
          <p:cNvGraphicFramePr/>
          <p:nvPr/>
        </p:nvGraphicFramePr>
        <p:xfrm>
          <a:off x="455300" y="1818300"/>
          <a:ext cx="3000000" cy="3000000"/>
        </p:xfrm>
        <a:graphic>
          <a:graphicData uri="http://schemas.openxmlformats.org/drawingml/2006/table">
            <a:tbl>
              <a:tblPr>
                <a:noFill/>
                <a:tableStyleId>{40A06595-7454-4AD7-8DCE-AE3A6BF0CCEA}</a:tableStyleId>
              </a:tblPr>
              <a:tblGrid>
                <a:gridCol w="6918375"/>
              </a:tblGrid>
              <a:tr h="431125">
                <a:tc>
                  <a:txBody>
                    <a:bodyPr/>
                    <a:lstStyle/>
                    <a:p>
                      <a:pPr indent="0" lvl="0" marL="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“The Pueblo Revolt was the most successful Indian revolution in what is now the United States,” said Porter Swentzell, a historian from Santa Clara Pueblo, one of New Mexico’s 23 tribal nations. “Twenty twenty is energizing this upsurge of activism inspired by the revolt that was building for years.”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In recent decades, commemorations of 1680 in New Mexico and Arizona were already challenging the traditional centering of early American history on the English colonies in Plymouth or Jamestown. Now Representative Deb Haaland, a member of New Mexico’s Laguna Pueblo who is one of the first Native American women elected to Congress, is among the prominent figures raising awareness about the Pueblo Revolt.</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100">
                        <a:latin typeface="Inter"/>
                        <a:ea typeface="Inter"/>
                        <a:cs typeface="Inter"/>
                        <a:sym typeface="Inter"/>
                      </a:endParaRPr>
                    </a:p>
                    <a:p>
                      <a:pPr indent="0" lvl="0" marL="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Others from tribal nations are illuminating the revolt’s significance in ways that go well beyond street protests, including filmmaking, history, the visual arts and archaeology…</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Still largely unknown outside the Southwest, the basic details of how the blood-soaked insurrection crystallized — and eventually produced lasting gains in Pueblo sovereignty — have long riveted scholars.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The Pueblo Revolt succeeded in dislodging a European power from a large part of North America for a considerable stretch, in contrast to other Native rebellions around the same time, like King Philip’s War in New England.</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But even after Spain reasserted control over New Mexico, the Pueblos secured lasting concessions. The Spanish generally allowed them to remain in their lands, ceded to some demands for autonomy and provided ways for tribal members to lodge legal complaints about mistreatment by colonial officials…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Ms. Teba, who prefers to use the Tewa name of ‘Ogap’oge for Santa Fe, said the forging of unity among dozens of New Mexico’s Pueblos in 1680, and the support of the revolt by other Native peoples such as the Apaches, offered a template for contemporary organizing.</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“They were able to oust our colonizers by unifying and that’s basically what’s happening today,” said Ms. Teba, 27, a member of the Native liberation group the Red Nation. “We have multiple tribes coming together to get rid of statues celebrating our genocide.”</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The new activism is drawing on the fast-expanding body of work about the Pueblo Revolt in a variety of fields. John Jota Leaños, a California filmmaker who made an animated film about the revolt, said the uprising remained “living history” for many Pueblo people…</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Even after a semblance of calm returned to New Mexico, the revolt left an imprint. After the United States conquered New Mexico in the 1840s, the Pueblos preserved much of their hard-won autonomy, in contrast to other Indigenous peoples who were removed from their lands.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1100"/>
                        </a:spcBef>
                        <a:spcAft>
                          <a:spcPts val="0"/>
                        </a:spcAft>
                        <a:buNone/>
                      </a:pPr>
                      <a:r>
                        <a:rPr lang="en" sz="1100">
                          <a:solidFill>
                            <a:schemeClr val="dk1"/>
                          </a:solidFill>
                          <a:highlight>
                            <a:srgbClr val="FFFFFF"/>
                          </a:highlight>
                          <a:latin typeface="Inter"/>
                          <a:ea typeface="Inter"/>
                          <a:cs typeface="Inter"/>
                          <a:sym typeface="Inter"/>
                        </a:rPr>
                        <a:t>“The revolt’s biggest legacy is that it allowed people to remain in their homelands and maintain sovereignty, language, culture,” Mr. Aguilar said. “That’s why people are looking back to that time for some kind of strength.”</a:t>
                      </a:r>
                      <a:endParaRPr sz="1100">
                        <a:solidFill>
                          <a:schemeClr val="dk1"/>
                        </a:solidFill>
                        <a:highlight>
                          <a:srgbClr val="FFFFFF"/>
                        </a:highlight>
                        <a:latin typeface="Inter"/>
                        <a:ea typeface="Inter"/>
                        <a:cs typeface="Inter"/>
                        <a:sym typeface="Inter"/>
                      </a:endParaRPr>
                    </a:p>
                  </a:txBody>
                  <a:tcPr marT="91425" marB="91425" marR="91425" marL="91425"/>
                </a:tc>
              </a:tr>
            </a:tbl>
          </a:graphicData>
        </a:graphic>
      </p:graphicFrame>
      <p:sp>
        <p:nvSpPr>
          <p:cNvPr id="286" name="Google Shape;286;p56"/>
          <p:cNvSpPr txBox="1"/>
          <p:nvPr/>
        </p:nvSpPr>
        <p:spPr>
          <a:xfrm>
            <a:off x="455225" y="1253475"/>
            <a:ext cx="6918300" cy="513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lang="en" sz="1200">
                <a:solidFill>
                  <a:srgbClr val="131313"/>
                </a:solidFill>
                <a:latin typeface="Halant"/>
                <a:ea typeface="Halant"/>
                <a:cs typeface="Halant"/>
                <a:sym typeface="Halant"/>
              </a:rPr>
              <a:t>Source: Simon Romero, “</a:t>
            </a:r>
            <a:r>
              <a:rPr lang="en" sz="1200">
                <a:solidFill>
                  <a:schemeClr val="dk1"/>
                </a:solidFill>
                <a:highlight>
                  <a:srgbClr val="FFFFFF"/>
                </a:highlight>
                <a:latin typeface="Halant"/>
                <a:ea typeface="Halant"/>
                <a:cs typeface="Halant"/>
                <a:sym typeface="Halant"/>
              </a:rPr>
              <a:t>Why New Mexico’s 1680 Pueblo Revolt Is Echoing in 2020 Protests,” </a:t>
            </a:r>
            <a:r>
              <a:rPr i="1" lang="en" sz="1200">
                <a:solidFill>
                  <a:schemeClr val="dk1"/>
                </a:solidFill>
                <a:highlight>
                  <a:srgbClr val="FFFFFF"/>
                </a:highlight>
                <a:latin typeface="Halant"/>
                <a:ea typeface="Halant"/>
                <a:cs typeface="Halant"/>
                <a:sym typeface="Halant"/>
              </a:rPr>
              <a:t>The New York Times</a:t>
            </a:r>
            <a:r>
              <a:rPr lang="en" sz="1200">
                <a:solidFill>
                  <a:schemeClr val="dk1"/>
                </a:solidFill>
                <a:highlight>
                  <a:srgbClr val="FFFFFF"/>
                </a:highlight>
                <a:latin typeface="Halant"/>
                <a:ea typeface="Halant"/>
                <a:cs typeface="Halant"/>
                <a:sym typeface="Halant"/>
              </a:rPr>
              <a:t>, September 27, 2020</a:t>
            </a:r>
            <a:endParaRPr sz="1200">
              <a:solidFill>
                <a:schemeClr val="dk1"/>
              </a:solidFill>
              <a:highlight>
                <a:srgbClr val="FFFFFF"/>
              </a:highlight>
              <a:latin typeface="Halant"/>
              <a:ea typeface="Halant"/>
              <a:cs typeface="Halant"/>
              <a:sym typeface="Halant"/>
            </a:endParaRPr>
          </a:p>
          <a:p>
            <a:pPr indent="0" lvl="0" marL="0" rtl="0" algn="l">
              <a:spcBef>
                <a:spcPts val="0"/>
              </a:spcBef>
              <a:spcAft>
                <a:spcPts val="0"/>
              </a:spcAft>
              <a:buNone/>
            </a:pPr>
            <a:r>
              <a:t/>
            </a:r>
            <a:endParaRPr sz="1200">
              <a:solidFill>
                <a:srgbClr val="131313"/>
              </a:solidFill>
              <a:latin typeface="Halant"/>
              <a:ea typeface="Halant"/>
              <a:cs typeface="Halant"/>
              <a:sym typeface="Halant"/>
            </a:endParaRPr>
          </a:p>
        </p:txBody>
      </p:sp>
      <p:sp>
        <p:nvSpPr>
          <p:cNvPr id="287" name="Google Shape;287;p5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 Topic 3</a:t>
            </a:r>
            <a:endParaRPr sz="1500">
              <a:solidFill>
                <a:schemeClr val="dk1"/>
              </a:solidFill>
              <a:latin typeface="Halant"/>
              <a:ea typeface="Halant"/>
              <a:cs typeface="Halant"/>
              <a:sym typeface="Halant"/>
            </a:endParaRPr>
          </a:p>
        </p:txBody>
      </p:sp>
      <p:pic>
        <p:nvPicPr>
          <p:cNvPr id="288" name="Google Shape;288;p5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289" name="Google Shape;289;p56"/>
          <p:cNvSpPr txBox="1"/>
          <p:nvPr/>
        </p:nvSpPr>
        <p:spPr>
          <a:xfrm>
            <a:off x="455300" y="944800"/>
            <a:ext cx="691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3: Significance the Pueblo Revolt</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3" name="Shape 293"/>
        <p:cNvGrpSpPr/>
        <p:nvPr/>
      </p:nvGrpSpPr>
      <p:grpSpPr>
        <a:xfrm>
          <a:off x="0" y="0"/>
          <a:ext cx="0" cy="0"/>
          <a:chOff x="0" y="0"/>
          <a:chExt cx="0" cy="0"/>
        </a:xfrm>
      </p:grpSpPr>
      <p:pic>
        <p:nvPicPr>
          <p:cNvPr id="294" name="Google Shape;294;p5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5" name="Google Shape;295;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6" name="Google Shape;296;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297" name="Google Shape;297;p57"/>
          <p:cNvGraphicFramePr/>
          <p:nvPr/>
        </p:nvGraphicFramePr>
        <p:xfrm>
          <a:off x="455300" y="2275500"/>
          <a:ext cx="3000000" cy="3000000"/>
        </p:xfrm>
        <a:graphic>
          <a:graphicData uri="http://schemas.openxmlformats.org/drawingml/2006/table">
            <a:tbl>
              <a:tblPr>
                <a:noFill/>
                <a:tableStyleId>{40A06595-7454-4AD7-8DCE-AE3A6BF0CCEA}</a:tableStyleId>
              </a:tblPr>
              <a:tblGrid>
                <a:gridCol w="6918375"/>
              </a:tblGrid>
              <a:tr h="431125">
                <a:tc>
                  <a:txBody>
                    <a:bodyPr/>
                    <a:lstStyle/>
                    <a:p>
                      <a:pPr indent="0" lvl="0" marL="0" rtl="0" algn="l">
                        <a:lnSpc>
                          <a:spcPct val="115000"/>
                        </a:lnSpc>
                        <a:spcBef>
                          <a:spcPts val="0"/>
                        </a:spcBef>
                        <a:spcAft>
                          <a:spcPts val="0"/>
                        </a:spcAft>
                        <a:buNone/>
                      </a:pPr>
                      <a:r>
                        <a:rPr b="1" lang="en" sz="1200">
                          <a:solidFill>
                            <a:srgbClr val="0F0F0F"/>
                          </a:solidFill>
                          <a:highlight>
                            <a:srgbClr val="FFFFFF"/>
                          </a:highlight>
                          <a:latin typeface="Halant"/>
                          <a:ea typeface="Halant"/>
                          <a:cs typeface="Halant"/>
                          <a:sym typeface="Halant"/>
                        </a:rPr>
                        <a:t>NMPBS ¡COLORES!: Ramón José López </a:t>
                      </a:r>
                      <a:r>
                        <a:rPr b="1" lang="en" sz="1200">
                          <a:solidFill>
                            <a:srgbClr val="0F0F0F"/>
                          </a:solidFill>
                          <a:highlight>
                            <a:srgbClr val="FFFFFF"/>
                          </a:highlight>
                          <a:latin typeface="Halant"/>
                          <a:ea typeface="Halant"/>
                          <a:cs typeface="Halant"/>
                          <a:sym typeface="Halant"/>
                        </a:rPr>
                        <a:t>- </a:t>
                      </a:r>
                      <a:r>
                        <a:rPr b="1" lang="en" sz="1200">
                          <a:latin typeface="Halant"/>
                          <a:ea typeface="Halant"/>
                          <a:cs typeface="Halant"/>
                          <a:sym typeface="Halant"/>
                        </a:rPr>
                        <a:t>Video Transcript:</a:t>
                      </a:r>
                      <a:endParaRPr sz="12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 When I was growing up here in Santa Fe, most of the schools did not provide all the history that occurred here in New Mexico or even here in Santa Fe.  And I think it's very important,  especially to  talk about or to learn about the Pueblo Revolt that happened in August 1680.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 mean, there's not images that you can actually see. People don't really understand or can't imagine what actually happened 400 years ago.  The title of the piece, Un Sueño de Santa Fe, it's a dream, a dream of holy faith.  Everything that is on this hide painting is not factual. It's like a dream.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It's not like a photograph I documented, I filmed it.  Based on historical accounts, you could imagine a battle scene similar to that.  I think the Indians wanted to eliminate or destroy everything that the Spanish had created and imposed upon them.  I'm amazed that both the Hispanics and the Indians get along so well together nowadays.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These are all natural pigments. I use a lot of black walnut. The blue,  the blue is indigo.  The reason I chose to use indigo is because they discovered in some of the burials of the Franciscan priests that they were indigo. This is called “imigre.”  And you can imagine just a little saliva or fat.  And you can make, uh, makeup or face paint.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And I paint with buffalo bone brushes.  I consider myself a contemporary artist working with traditional mediums. I still try to continue using the same iconography of New Mexican saints.  Uh, the New Mexican imagery, most of it is very simplified. And, you know, it's not like a European master's painting.</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It's like folk art to some degree.</a:t>
                      </a:r>
                      <a:endParaRPr sz="1200">
                        <a:latin typeface="Inter"/>
                        <a:ea typeface="Inter"/>
                        <a:cs typeface="Inter"/>
                        <a:sym typeface="Inter"/>
                      </a:endParaRPr>
                    </a:p>
                  </a:txBody>
                  <a:tcPr marT="91425" marB="91425" marR="91425" marL="91425"/>
                </a:tc>
              </a:tr>
            </a:tbl>
          </a:graphicData>
        </a:graphic>
      </p:graphicFrame>
      <p:sp>
        <p:nvSpPr>
          <p:cNvPr id="298" name="Google Shape;298;p57"/>
          <p:cNvSpPr txBox="1"/>
          <p:nvPr/>
        </p:nvSpPr>
        <p:spPr>
          <a:xfrm>
            <a:off x="455225" y="14058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Clr>
                <a:schemeClr val="dk1"/>
              </a:buClr>
              <a:buSzPts val="1100"/>
              <a:buFont typeface="Arial"/>
              <a:buNone/>
            </a:pPr>
            <a:r>
              <a:rPr b="1" lang="en" sz="1200">
                <a:solidFill>
                  <a:schemeClr val="dk1"/>
                </a:solidFill>
                <a:highlight>
                  <a:srgbClr val="FFFFFF"/>
                </a:highlight>
                <a:latin typeface="Halant"/>
                <a:ea typeface="Halant"/>
                <a:cs typeface="Halant"/>
                <a:sym typeface="Halant"/>
              </a:rPr>
              <a:t>Ramón José López</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200">
                <a:solidFill>
                  <a:schemeClr val="dk1"/>
                </a:solidFill>
                <a:highlight>
                  <a:srgbClr val="FFFFFF"/>
                </a:highlight>
                <a:latin typeface="Halant"/>
                <a:ea typeface="Halant"/>
                <a:cs typeface="Halant"/>
                <a:sym typeface="Halant"/>
              </a:rPr>
              <a:t>New Mexico artist, Ramón José López, is a contemporary painter, metal worker, and furniture designer. He uses his art to convey political messages and connect to Indigenous cultural traditions.</a:t>
            </a:r>
            <a:endParaRPr sz="1200">
              <a:solidFill>
                <a:schemeClr val="dk1"/>
              </a:solidFill>
              <a:latin typeface="Halant"/>
              <a:ea typeface="Halant"/>
              <a:cs typeface="Halant"/>
              <a:sym typeface="Halant"/>
            </a:endParaRPr>
          </a:p>
        </p:txBody>
      </p:sp>
      <p:sp>
        <p:nvSpPr>
          <p:cNvPr id="299" name="Google Shape;299;p5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Resistance - Topic 4</a:t>
            </a:r>
            <a:endParaRPr sz="1500">
              <a:solidFill>
                <a:schemeClr val="dk1"/>
              </a:solidFill>
              <a:latin typeface="Halant"/>
              <a:ea typeface="Halant"/>
              <a:cs typeface="Halant"/>
              <a:sym typeface="Halant"/>
            </a:endParaRPr>
          </a:p>
        </p:txBody>
      </p:sp>
      <p:pic>
        <p:nvPicPr>
          <p:cNvPr id="300" name="Google Shape;300;p5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301" name="Google Shape;301;p57"/>
          <p:cNvSpPr txBox="1"/>
          <p:nvPr/>
        </p:nvSpPr>
        <p:spPr>
          <a:xfrm>
            <a:off x="455300" y="1021000"/>
            <a:ext cx="69183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Topic 4: Another Rebellion: Toypurina and the San Gabriel Mission</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